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Dosis Semi-Bold" panose="020B0604020202020204" charset="0"/>
      <p:regular r:id="rId13"/>
    </p:embeddedFont>
    <p:embeddedFont>
      <p:font typeface="Gaegu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9.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7.svg"/><Relationship Id="rId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20.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powtoon.com/s/cScejc8qv9P/1/m/s" TargetMode="External"/><Relationship Id="rId7" Type="http://schemas.openxmlformats.org/officeDocument/2006/relationships/image" Target="../media/image22.png"/><Relationship Id="rId12"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6.png"/><Relationship Id="rId5" Type="http://schemas.openxmlformats.org/officeDocument/2006/relationships/image" Target="../media/image20.sv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9.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1.svg"/><Relationship Id="rId4" Type="http://schemas.openxmlformats.org/officeDocument/2006/relationships/image" Target="../media/image20.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2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5.sv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27.jpe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25.svg"/><Relationship Id="rId4" Type="http://schemas.openxmlformats.org/officeDocument/2006/relationships/image" Target="../media/image20.sv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id="3" name="Group 3"/>
          <p:cNvGrpSpPr/>
          <p:nvPr/>
        </p:nvGrpSpPr>
        <p:grpSpPr>
          <a:xfrm>
            <a:off x="1996760" y="1967159"/>
            <a:ext cx="14294480" cy="5990982"/>
            <a:chOff x="0" y="0"/>
            <a:chExt cx="19059306" cy="7987976"/>
          </a:xfrm>
        </p:grpSpPr>
        <p:sp>
          <p:nvSpPr>
            <p:cNvPr id="4" name="Freeform 4"/>
            <p:cNvSpPr/>
            <p:nvPr/>
          </p:nvSpPr>
          <p:spPr>
            <a:xfrm rot="92033">
              <a:off x="273808" y="428159"/>
              <a:ext cx="18690996" cy="7310963"/>
            </a:xfrm>
            <a:custGeom>
              <a:avLst/>
              <a:gdLst/>
              <a:ahLst/>
              <a:cxnLst/>
              <a:rect l="l" t="t" r="r" b="b"/>
              <a:pathLst>
                <a:path w="18690996" h="7310963">
                  <a:moveTo>
                    <a:pt x="0" y="0"/>
                  </a:moveTo>
                  <a:lnTo>
                    <a:pt x="18690996" y="0"/>
                  </a:lnTo>
                  <a:lnTo>
                    <a:pt x="18690996" y="7310964"/>
                  </a:lnTo>
                  <a:lnTo>
                    <a:pt x="0" y="7310964"/>
                  </a:lnTo>
                  <a:lnTo>
                    <a:pt x="0" y="0"/>
                  </a:lnTo>
                  <a:close/>
                </a:path>
              </a:pathLst>
            </a:custGeom>
            <a:blipFill>
              <a:blip r:embed="rId3">
                <a:alphaModFix amt="60000"/>
              </a:blip>
              <a:stretch>
                <a:fillRect l="-1056" t="-10951" r="-1056"/>
              </a:stretch>
            </a:blipFill>
          </p:spPr>
        </p:sp>
        <p:sp>
          <p:nvSpPr>
            <p:cNvPr id="5" name="Freeform 5"/>
            <p:cNvSpPr/>
            <p:nvPr/>
          </p:nvSpPr>
          <p:spPr>
            <a:xfrm rot="92033">
              <a:off x="94502" y="248853"/>
              <a:ext cx="18690996" cy="7310963"/>
            </a:xfrm>
            <a:custGeom>
              <a:avLst/>
              <a:gdLst/>
              <a:ahLst/>
              <a:cxnLst/>
              <a:rect l="l" t="t" r="r" b="b"/>
              <a:pathLst>
                <a:path w="18690996" h="7310963">
                  <a:moveTo>
                    <a:pt x="0" y="0"/>
                  </a:moveTo>
                  <a:lnTo>
                    <a:pt x="18690996" y="0"/>
                  </a:lnTo>
                  <a:lnTo>
                    <a:pt x="18690996" y="7310964"/>
                  </a:lnTo>
                  <a:lnTo>
                    <a:pt x="0" y="7310964"/>
                  </a:lnTo>
                  <a:lnTo>
                    <a:pt x="0" y="0"/>
                  </a:lnTo>
                  <a:close/>
                </a:path>
              </a:pathLst>
            </a:custGeom>
            <a:blipFill>
              <a:blip r:embed="rId4"/>
              <a:stretch>
                <a:fillRect l="-1056" t="-10951" r="-1056"/>
              </a:stretch>
            </a:blipFill>
          </p:spPr>
        </p:sp>
      </p:grpSp>
      <p:sp>
        <p:nvSpPr>
          <p:cNvPr id="6" name="TextBox 6"/>
          <p:cNvSpPr txBox="1"/>
          <p:nvPr/>
        </p:nvSpPr>
        <p:spPr>
          <a:xfrm>
            <a:off x="1362026" y="2670793"/>
            <a:ext cx="14035941" cy="3393769"/>
          </a:xfrm>
          <a:prstGeom prst="rect">
            <a:avLst/>
          </a:prstGeom>
        </p:spPr>
        <p:txBody>
          <a:bodyPr lIns="0" tIns="0" rIns="0" bIns="0" rtlCol="0" anchor="t">
            <a:spAutoFit/>
          </a:bodyPr>
          <a:lstStyle/>
          <a:p>
            <a:pPr algn="ctr">
              <a:lnSpc>
                <a:spcPts val="21107"/>
              </a:lnSpc>
            </a:pPr>
            <a:r>
              <a:rPr lang="en-US" sz="22218" b="1" spc="-1333">
                <a:solidFill>
                  <a:srgbClr val="000000"/>
                </a:solidFill>
                <a:latin typeface="Gaegu Bold"/>
                <a:ea typeface="Gaegu Bold"/>
                <a:cs typeface="Gaegu Bold"/>
                <a:sym typeface="Gaegu Bold"/>
              </a:rPr>
              <a:t>BEBA PAY</a:t>
            </a:r>
          </a:p>
        </p:txBody>
      </p:sp>
      <p:sp>
        <p:nvSpPr>
          <p:cNvPr id="7" name="TextBox 7"/>
          <p:cNvSpPr txBox="1"/>
          <p:nvPr/>
        </p:nvSpPr>
        <p:spPr>
          <a:xfrm>
            <a:off x="3998516" y="5690458"/>
            <a:ext cx="9840008" cy="750626"/>
          </a:xfrm>
          <a:prstGeom prst="rect">
            <a:avLst/>
          </a:prstGeom>
        </p:spPr>
        <p:txBody>
          <a:bodyPr lIns="0" tIns="0" rIns="0" bIns="0" rtlCol="0" anchor="t">
            <a:spAutoFit/>
          </a:bodyPr>
          <a:lstStyle/>
          <a:p>
            <a:pPr algn="ctr">
              <a:lnSpc>
                <a:spcPts val="4789"/>
              </a:lnSpc>
            </a:pPr>
            <a:r>
              <a:rPr lang="en-US" sz="5041" b="1" spc="-312">
                <a:solidFill>
                  <a:srgbClr val="6AC758"/>
                </a:solidFill>
                <a:latin typeface="Gaegu Bold"/>
                <a:ea typeface="Gaegu Bold"/>
                <a:cs typeface="Gaegu Bold"/>
                <a:sym typeface="Gaegu Bold"/>
              </a:rPr>
              <a:t>Tokenised waste Recycling rewards</a:t>
            </a:r>
          </a:p>
        </p:txBody>
      </p:sp>
      <p:sp>
        <p:nvSpPr>
          <p:cNvPr id="8" name="Freeform 8"/>
          <p:cNvSpPr/>
          <p:nvPr/>
        </p:nvSpPr>
        <p:spPr>
          <a:xfrm rot="-1051246">
            <a:off x="-2552417" y="-2884738"/>
            <a:ext cx="5104835" cy="5104835"/>
          </a:xfrm>
          <a:custGeom>
            <a:avLst/>
            <a:gdLst/>
            <a:ahLst/>
            <a:cxnLst/>
            <a:rect l="l" t="t" r="r" b="b"/>
            <a:pathLst>
              <a:path w="5104835" h="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2700000">
            <a:off x="10542936" y="940005"/>
            <a:ext cx="1103359" cy="1581877"/>
          </a:xfrm>
          <a:custGeom>
            <a:avLst/>
            <a:gdLst/>
            <a:ahLst/>
            <a:cxnLst/>
            <a:rect l="l" t="t" r="r" b="b"/>
            <a:pathLst>
              <a:path w="1103359" h="1581877">
                <a:moveTo>
                  <a:pt x="0" y="0"/>
                </a:moveTo>
                <a:lnTo>
                  <a:pt x="1103360" y="0"/>
                </a:lnTo>
                <a:lnTo>
                  <a:pt x="1103360" y="1581877"/>
                </a:lnTo>
                <a:lnTo>
                  <a:pt x="0" y="15818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3275443">
            <a:off x="1817987" y="2531378"/>
            <a:ext cx="1337326" cy="1218183"/>
          </a:xfrm>
          <a:custGeom>
            <a:avLst/>
            <a:gdLst/>
            <a:ahLst/>
            <a:cxnLst/>
            <a:rect l="l" t="t" r="r" b="b"/>
            <a:pathLst>
              <a:path w="1337326" h="1218183">
                <a:moveTo>
                  <a:pt x="0" y="0"/>
                </a:moveTo>
                <a:lnTo>
                  <a:pt x="1337326" y="0"/>
                </a:lnTo>
                <a:lnTo>
                  <a:pt x="1337326"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5488621">
            <a:off x="14068292" y="5900049"/>
            <a:ext cx="2174492" cy="3388019"/>
          </a:xfrm>
          <a:custGeom>
            <a:avLst/>
            <a:gdLst/>
            <a:ahLst/>
            <a:cxnLst/>
            <a:rect l="l" t="t" r="r" b="b"/>
            <a:pathLst>
              <a:path w="2174492" h="3388019">
                <a:moveTo>
                  <a:pt x="0" y="0"/>
                </a:moveTo>
                <a:lnTo>
                  <a:pt x="2174492" y="0"/>
                </a:lnTo>
                <a:lnTo>
                  <a:pt x="2174492" y="3388019"/>
                </a:lnTo>
                <a:lnTo>
                  <a:pt x="0" y="33880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rot="-1304326">
            <a:off x="496807" y="3801278"/>
            <a:ext cx="3500388" cy="5714919"/>
          </a:xfrm>
          <a:custGeom>
            <a:avLst/>
            <a:gdLst/>
            <a:ahLst/>
            <a:cxnLst/>
            <a:rect l="l" t="t" r="r" b="b"/>
            <a:pathLst>
              <a:path w="3500388" h="5714919">
                <a:moveTo>
                  <a:pt x="0" y="0"/>
                </a:moveTo>
                <a:lnTo>
                  <a:pt x="3500388" y="0"/>
                </a:lnTo>
                <a:lnTo>
                  <a:pt x="3500388" y="5714919"/>
                </a:lnTo>
                <a:lnTo>
                  <a:pt x="0" y="57149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a:off x="13030452" y="438490"/>
            <a:ext cx="5125668" cy="3933950"/>
          </a:xfrm>
          <a:custGeom>
            <a:avLst/>
            <a:gdLst/>
            <a:ahLst/>
            <a:cxnLst/>
            <a:rect l="l" t="t" r="r" b="b"/>
            <a:pathLst>
              <a:path w="5125668" h="3933950">
                <a:moveTo>
                  <a:pt x="0" y="0"/>
                </a:moveTo>
                <a:lnTo>
                  <a:pt x="5125668" y="0"/>
                </a:lnTo>
                <a:lnTo>
                  <a:pt x="5125668" y="3933950"/>
                </a:lnTo>
                <a:lnTo>
                  <a:pt x="0" y="393395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4" name="Freeform 14"/>
          <p:cNvSpPr/>
          <p:nvPr/>
        </p:nvSpPr>
        <p:spPr>
          <a:xfrm rot="4057876" flipH="1">
            <a:off x="5812381" y="445640"/>
            <a:ext cx="1394952" cy="2759798"/>
          </a:xfrm>
          <a:custGeom>
            <a:avLst/>
            <a:gdLst/>
            <a:ahLst/>
            <a:cxnLst/>
            <a:rect l="l" t="t" r="r" b="b"/>
            <a:pathLst>
              <a:path w="1394952" h="2759798">
                <a:moveTo>
                  <a:pt x="1394952" y="0"/>
                </a:moveTo>
                <a:lnTo>
                  <a:pt x="0" y="0"/>
                </a:lnTo>
                <a:lnTo>
                  <a:pt x="0" y="2759798"/>
                </a:lnTo>
                <a:lnTo>
                  <a:pt x="1394952" y="2759798"/>
                </a:lnTo>
                <a:lnTo>
                  <a:pt x="1394952"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5" name="Freeform 15"/>
          <p:cNvSpPr/>
          <p:nvPr/>
        </p:nvSpPr>
        <p:spPr>
          <a:xfrm rot="-1051246">
            <a:off x="15805535" y="8247789"/>
            <a:ext cx="5104835" cy="5104835"/>
          </a:xfrm>
          <a:custGeom>
            <a:avLst/>
            <a:gdLst/>
            <a:ahLst/>
            <a:cxnLst/>
            <a:rect l="l" t="t" r="r" b="b"/>
            <a:pathLst>
              <a:path w="5104835" h="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2700000">
            <a:off x="5958177" y="7752495"/>
            <a:ext cx="1103359" cy="1581877"/>
          </a:xfrm>
          <a:custGeom>
            <a:avLst/>
            <a:gdLst/>
            <a:ahLst/>
            <a:cxnLst/>
            <a:rect l="l" t="t" r="r" b="b"/>
            <a:pathLst>
              <a:path w="1103359" h="1581877">
                <a:moveTo>
                  <a:pt x="0" y="0"/>
                </a:moveTo>
                <a:lnTo>
                  <a:pt x="1103360" y="0"/>
                </a:lnTo>
                <a:lnTo>
                  <a:pt x="1103360" y="1581877"/>
                </a:lnTo>
                <a:lnTo>
                  <a:pt x="0" y="15818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id="3" name="Freeform 3"/>
          <p:cNvSpPr/>
          <p:nvPr/>
        </p:nvSpPr>
        <p:spPr>
          <a:xfrm rot="5236596">
            <a:off x="6874470" y="1159319"/>
            <a:ext cx="4539059" cy="6822799"/>
          </a:xfrm>
          <a:custGeom>
            <a:avLst/>
            <a:gdLst/>
            <a:ahLst/>
            <a:cxnLst/>
            <a:rect l="l" t="t" r="r" b="b"/>
            <a:pathLst>
              <a:path w="4539059" h="6822799">
                <a:moveTo>
                  <a:pt x="0" y="0"/>
                </a:moveTo>
                <a:lnTo>
                  <a:pt x="4539060" y="0"/>
                </a:lnTo>
                <a:lnTo>
                  <a:pt x="4539060" y="6822799"/>
                </a:lnTo>
                <a:lnTo>
                  <a:pt x="0" y="6822799"/>
                </a:lnTo>
                <a:lnTo>
                  <a:pt x="0" y="0"/>
                </a:lnTo>
                <a:close/>
              </a:path>
            </a:pathLst>
          </a:custGeom>
          <a:blipFill>
            <a:blip r:embed="rId3">
              <a:extLst>
                <a:ext uri="{96DAC541-7B7A-43D3-8B79-37D633B846F1}">
                  <asvg:svgBlip xmlns:asvg="http://schemas.microsoft.com/office/drawing/2016/SVG/main" r:embed="rId4"/>
                </a:ext>
              </a:extLst>
            </a:blip>
            <a:stretch>
              <a:fillRect t="-17983" r="-57678" b="-20706"/>
            </a:stretch>
          </a:blipFill>
        </p:spPr>
      </p:sp>
      <p:sp>
        <p:nvSpPr>
          <p:cNvPr id="4" name="TextBox 4"/>
          <p:cNvSpPr txBox="1"/>
          <p:nvPr/>
        </p:nvSpPr>
        <p:spPr>
          <a:xfrm rot="-163403">
            <a:off x="3579317" y="2613387"/>
            <a:ext cx="11128913" cy="4124325"/>
          </a:xfrm>
          <a:prstGeom prst="rect">
            <a:avLst/>
          </a:prstGeom>
        </p:spPr>
        <p:txBody>
          <a:bodyPr lIns="0" tIns="0" rIns="0" bIns="0" rtlCol="0" anchor="t">
            <a:spAutoFit/>
          </a:bodyPr>
          <a:lstStyle/>
          <a:p>
            <a:pPr algn="ctr">
              <a:lnSpc>
                <a:spcPts val="25728"/>
              </a:lnSpc>
            </a:pPr>
            <a:r>
              <a:rPr lang="en-US" sz="27082" b="1" spc="-1814">
                <a:solidFill>
                  <a:srgbClr val="000000"/>
                </a:solidFill>
                <a:latin typeface="Gaegu Bold"/>
                <a:ea typeface="Gaegu Bold"/>
                <a:cs typeface="Gaegu Bold"/>
                <a:sym typeface="Gaegu Bold"/>
              </a:rPr>
              <a:t>Q&amp;A</a:t>
            </a:r>
          </a:p>
        </p:txBody>
      </p:sp>
      <p:sp>
        <p:nvSpPr>
          <p:cNvPr id="5" name="Freeform 5"/>
          <p:cNvSpPr/>
          <p:nvPr/>
        </p:nvSpPr>
        <p:spPr>
          <a:xfrm rot="-10669463">
            <a:off x="15619911" y="2730972"/>
            <a:ext cx="1963020" cy="1803136"/>
          </a:xfrm>
          <a:custGeom>
            <a:avLst/>
            <a:gdLst/>
            <a:ahLst/>
            <a:cxnLst/>
            <a:rect l="l" t="t" r="r" b="b"/>
            <a:pathLst>
              <a:path w="1963020" h="1803136">
                <a:moveTo>
                  <a:pt x="0" y="0"/>
                </a:moveTo>
                <a:lnTo>
                  <a:pt x="1963020" y="0"/>
                </a:lnTo>
                <a:lnTo>
                  <a:pt x="1963020" y="1803136"/>
                </a:lnTo>
                <a:lnTo>
                  <a:pt x="0" y="1803136"/>
                </a:lnTo>
                <a:lnTo>
                  <a:pt x="0" y="0"/>
                </a:lnTo>
                <a:close/>
              </a:path>
            </a:pathLst>
          </a:custGeom>
          <a:blipFill>
            <a:blip r:embed="rId5"/>
            <a:stretch>
              <a:fillRect/>
            </a:stretch>
          </a:blipFill>
        </p:spPr>
      </p:sp>
      <p:sp>
        <p:nvSpPr>
          <p:cNvPr id="6" name="Freeform 6"/>
          <p:cNvSpPr/>
          <p:nvPr/>
        </p:nvSpPr>
        <p:spPr>
          <a:xfrm rot="1727943">
            <a:off x="12886112" y="797418"/>
            <a:ext cx="2884029" cy="1520532"/>
          </a:xfrm>
          <a:custGeom>
            <a:avLst/>
            <a:gdLst/>
            <a:ahLst/>
            <a:cxnLst/>
            <a:rect l="l" t="t" r="r" b="b"/>
            <a:pathLst>
              <a:path w="2884029" h="1520532">
                <a:moveTo>
                  <a:pt x="0" y="0"/>
                </a:moveTo>
                <a:lnTo>
                  <a:pt x="2884029" y="0"/>
                </a:lnTo>
                <a:lnTo>
                  <a:pt x="2884029" y="1520533"/>
                </a:lnTo>
                <a:lnTo>
                  <a:pt x="0" y="1520533"/>
                </a:lnTo>
                <a:lnTo>
                  <a:pt x="0" y="0"/>
                </a:lnTo>
                <a:close/>
              </a:path>
            </a:pathLst>
          </a:custGeom>
          <a:blipFill>
            <a:blip r:embed="rId6"/>
            <a:stretch>
              <a:fillRect/>
            </a:stretch>
          </a:blipFill>
        </p:spPr>
      </p:sp>
      <p:sp>
        <p:nvSpPr>
          <p:cNvPr id="7" name="Freeform 7"/>
          <p:cNvSpPr/>
          <p:nvPr/>
        </p:nvSpPr>
        <p:spPr>
          <a:xfrm rot="-1051246">
            <a:off x="-1897698" y="-1956752"/>
            <a:ext cx="5104835" cy="5104835"/>
          </a:xfrm>
          <a:custGeom>
            <a:avLst/>
            <a:gdLst/>
            <a:ahLst/>
            <a:cxnLst/>
            <a:rect l="l" t="t" r="r" b="b"/>
            <a:pathLst>
              <a:path w="5104835" h="5104835">
                <a:moveTo>
                  <a:pt x="0" y="0"/>
                </a:moveTo>
                <a:lnTo>
                  <a:pt x="5104835" y="0"/>
                </a:lnTo>
                <a:lnTo>
                  <a:pt x="5104835" y="5104835"/>
                </a:lnTo>
                <a:lnTo>
                  <a:pt x="0" y="51048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5409034">
            <a:off x="553137" y="382838"/>
            <a:ext cx="2463311" cy="2601368"/>
          </a:xfrm>
          <a:custGeom>
            <a:avLst/>
            <a:gdLst/>
            <a:ahLst/>
            <a:cxnLst/>
            <a:rect l="l" t="t" r="r" b="b"/>
            <a:pathLst>
              <a:path w="2463311" h="2601368">
                <a:moveTo>
                  <a:pt x="0" y="0"/>
                </a:moveTo>
                <a:lnTo>
                  <a:pt x="2463311" y="0"/>
                </a:lnTo>
                <a:lnTo>
                  <a:pt x="2463311" y="2601368"/>
                </a:lnTo>
                <a:lnTo>
                  <a:pt x="0" y="2601368"/>
                </a:lnTo>
                <a:lnTo>
                  <a:pt x="0" y="0"/>
                </a:lnTo>
                <a:close/>
              </a:path>
            </a:pathLst>
          </a:custGeom>
          <a:blipFill>
            <a:blip r:embed="rId9"/>
            <a:stretch>
              <a:fillRect/>
            </a:stretch>
          </a:blipFill>
        </p:spPr>
      </p:sp>
      <p:sp>
        <p:nvSpPr>
          <p:cNvPr id="9" name="Freeform 9"/>
          <p:cNvSpPr/>
          <p:nvPr/>
        </p:nvSpPr>
        <p:spPr>
          <a:xfrm rot="-4249274" flipH="1">
            <a:off x="99622" y="6527820"/>
            <a:ext cx="1642882" cy="3250307"/>
          </a:xfrm>
          <a:custGeom>
            <a:avLst/>
            <a:gdLst/>
            <a:ahLst/>
            <a:cxnLst/>
            <a:rect l="l" t="t" r="r" b="b"/>
            <a:pathLst>
              <a:path w="1642882" h="3250307">
                <a:moveTo>
                  <a:pt x="1642882" y="0"/>
                </a:moveTo>
                <a:lnTo>
                  <a:pt x="0" y="0"/>
                </a:lnTo>
                <a:lnTo>
                  <a:pt x="0" y="3250307"/>
                </a:lnTo>
                <a:lnTo>
                  <a:pt x="1642882" y="3250307"/>
                </a:lnTo>
                <a:lnTo>
                  <a:pt x="1642882"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rot="-1051246">
            <a:off x="16381279" y="7391606"/>
            <a:ext cx="5104835" cy="5104835"/>
          </a:xfrm>
          <a:custGeom>
            <a:avLst/>
            <a:gdLst/>
            <a:ahLst/>
            <a:cxnLst/>
            <a:rect l="l" t="t" r="r" b="b"/>
            <a:pathLst>
              <a:path w="5104835" h="5104835">
                <a:moveTo>
                  <a:pt x="0" y="0"/>
                </a:moveTo>
                <a:lnTo>
                  <a:pt x="5104835" y="0"/>
                </a:lnTo>
                <a:lnTo>
                  <a:pt x="5104835" y="5104835"/>
                </a:lnTo>
                <a:lnTo>
                  <a:pt x="0" y="51048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grpSp>
        <p:nvGrpSpPr>
          <p:cNvPr id="3" name="Group 3"/>
          <p:cNvGrpSpPr/>
          <p:nvPr/>
        </p:nvGrpSpPr>
        <p:grpSpPr>
          <a:xfrm>
            <a:off x="1996760" y="1967159"/>
            <a:ext cx="14294480" cy="5990982"/>
            <a:chOff x="0" y="0"/>
            <a:chExt cx="19059306" cy="7987976"/>
          </a:xfrm>
        </p:grpSpPr>
        <p:sp>
          <p:nvSpPr>
            <p:cNvPr id="4" name="Freeform 4"/>
            <p:cNvSpPr/>
            <p:nvPr/>
          </p:nvSpPr>
          <p:spPr>
            <a:xfrm rot="92033">
              <a:off x="273808" y="428159"/>
              <a:ext cx="18690996" cy="7310963"/>
            </a:xfrm>
            <a:custGeom>
              <a:avLst/>
              <a:gdLst/>
              <a:ahLst/>
              <a:cxnLst/>
              <a:rect l="l" t="t" r="r" b="b"/>
              <a:pathLst>
                <a:path w="18690996" h="7310963">
                  <a:moveTo>
                    <a:pt x="0" y="0"/>
                  </a:moveTo>
                  <a:lnTo>
                    <a:pt x="18690996" y="0"/>
                  </a:lnTo>
                  <a:lnTo>
                    <a:pt x="18690996" y="7310964"/>
                  </a:lnTo>
                  <a:lnTo>
                    <a:pt x="0" y="7310964"/>
                  </a:lnTo>
                  <a:lnTo>
                    <a:pt x="0" y="0"/>
                  </a:lnTo>
                  <a:close/>
                </a:path>
              </a:pathLst>
            </a:custGeom>
            <a:blipFill>
              <a:blip r:embed="rId3">
                <a:alphaModFix amt="60000"/>
              </a:blip>
              <a:stretch>
                <a:fillRect l="-1056" t="-10951" r="-1056"/>
              </a:stretch>
            </a:blipFill>
          </p:spPr>
        </p:sp>
        <p:sp>
          <p:nvSpPr>
            <p:cNvPr id="5" name="Freeform 5"/>
            <p:cNvSpPr/>
            <p:nvPr/>
          </p:nvSpPr>
          <p:spPr>
            <a:xfrm rot="92033">
              <a:off x="94502" y="248853"/>
              <a:ext cx="18690996" cy="7310963"/>
            </a:xfrm>
            <a:custGeom>
              <a:avLst/>
              <a:gdLst/>
              <a:ahLst/>
              <a:cxnLst/>
              <a:rect l="l" t="t" r="r" b="b"/>
              <a:pathLst>
                <a:path w="18690996" h="7310963">
                  <a:moveTo>
                    <a:pt x="0" y="0"/>
                  </a:moveTo>
                  <a:lnTo>
                    <a:pt x="18690996" y="0"/>
                  </a:lnTo>
                  <a:lnTo>
                    <a:pt x="18690996" y="7310964"/>
                  </a:lnTo>
                  <a:lnTo>
                    <a:pt x="0" y="7310964"/>
                  </a:lnTo>
                  <a:lnTo>
                    <a:pt x="0" y="0"/>
                  </a:lnTo>
                  <a:close/>
                </a:path>
              </a:pathLst>
            </a:custGeom>
            <a:blipFill>
              <a:blip r:embed="rId4"/>
              <a:stretch>
                <a:fillRect l="-1056" t="-10951" r="-1056"/>
              </a:stretch>
            </a:blipFill>
          </p:spPr>
        </p:sp>
      </p:grpSp>
      <p:sp>
        <p:nvSpPr>
          <p:cNvPr id="6" name="TextBox 6"/>
          <p:cNvSpPr txBox="1"/>
          <p:nvPr/>
        </p:nvSpPr>
        <p:spPr>
          <a:xfrm>
            <a:off x="1996760" y="3584700"/>
            <a:ext cx="14035941" cy="2755899"/>
          </a:xfrm>
          <a:prstGeom prst="rect">
            <a:avLst/>
          </a:prstGeom>
        </p:spPr>
        <p:txBody>
          <a:bodyPr lIns="0" tIns="0" rIns="0" bIns="0" rtlCol="0" anchor="t">
            <a:spAutoFit/>
          </a:bodyPr>
          <a:lstStyle/>
          <a:p>
            <a:pPr algn="ctr">
              <a:lnSpc>
                <a:spcPts val="17194"/>
              </a:lnSpc>
            </a:pPr>
            <a:r>
              <a:rPr lang="en-US" sz="18099" b="1" spc="-1085">
                <a:solidFill>
                  <a:srgbClr val="000000"/>
                </a:solidFill>
                <a:latin typeface="Gaegu Bold"/>
                <a:ea typeface="Gaegu Bold"/>
                <a:cs typeface="Gaegu Bold"/>
                <a:sym typeface="Gaegu Bold"/>
              </a:rPr>
              <a:t>Thank you!</a:t>
            </a:r>
          </a:p>
        </p:txBody>
      </p:sp>
      <p:sp>
        <p:nvSpPr>
          <p:cNvPr id="7" name="Freeform 7"/>
          <p:cNvSpPr/>
          <p:nvPr/>
        </p:nvSpPr>
        <p:spPr>
          <a:xfrm rot="-1051246">
            <a:off x="-2552417" y="-2884738"/>
            <a:ext cx="5104835" cy="5104835"/>
          </a:xfrm>
          <a:custGeom>
            <a:avLst/>
            <a:gdLst/>
            <a:ahLst/>
            <a:cxnLst/>
            <a:rect l="l" t="t" r="r" b="b"/>
            <a:pathLst>
              <a:path w="5104835" h="5104835">
                <a:moveTo>
                  <a:pt x="0" y="0"/>
                </a:moveTo>
                <a:lnTo>
                  <a:pt x="5104834" y="0"/>
                </a:lnTo>
                <a:lnTo>
                  <a:pt x="5104834"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700000">
            <a:off x="10542936" y="940005"/>
            <a:ext cx="1103359" cy="1581877"/>
          </a:xfrm>
          <a:custGeom>
            <a:avLst/>
            <a:gdLst/>
            <a:ahLst/>
            <a:cxnLst/>
            <a:rect l="l" t="t" r="r" b="b"/>
            <a:pathLst>
              <a:path w="1103359" h="1581877">
                <a:moveTo>
                  <a:pt x="0" y="0"/>
                </a:moveTo>
                <a:lnTo>
                  <a:pt x="1103360" y="0"/>
                </a:lnTo>
                <a:lnTo>
                  <a:pt x="1103360" y="1581877"/>
                </a:lnTo>
                <a:lnTo>
                  <a:pt x="0" y="15818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3275443">
            <a:off x="2211959" y="2969126"/>
            <a:ext cx="1337326" cy="1218183"/>
          </a:xfrm>
          <a:custGeom>
            <a:avLst/>
            <a:gdLst/>
            <a:ahLst/>
            <a:cxnLst/>
            <a:rect l="l" t="t" r="r" b="b"/>
            <a:pathLst>
              <a:path w="1337326" h="1218183">
                <a:moveTo>
                  <a:pt x="0" y="0"/>
                </a:moveTo>
                <a:lnTo>
                  <a:pt x="1337327" y="0"/>
                </a:lnTo>
                <a:lnTo>
                  <a:pt x="1337327" y="1218183"/>
                </a:lnTo>
                <a:lnTo>
                  <a:pt x="0" y="12181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rot="5488621">
            <a:off x="14068292" y="5900049"/>
            <a:ext cx="2174492" cy="3388019"/>
          </a:xfrm>
          <a:custGeom>
            <a:avLst/>
            <a:gdLst/>
            <a:ahLst/>
            <a:cxnLst/>
            <a:rect l="l" t="t" r="r" b="b"/>
            <a:pathLst>
              <a:path w="2174492" h="3388019">
                <a:moveTo>
                  <a:pt x="0" y="0"/>
                </a:moveTo>
                <a:lnTo>
                  <a:pt x="2174492" y="0"/>
                </a:lnTo>
                <a:lnTo>
                  <a:pt x="2174492" y="3388019"/>
                </a:lnTo>
                <a:lnTo>
                  <a:pt x="0" y="33880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rot="-1304326">
            <a:off x="884830" y="3954490"/>
            <a:ext cx="3500388" cy="5714919"/>
          </a:xfrm>
          <a:custGeom>
            <a:avLst/>
            <a:gdLst/>
            <a:ahLst/>
            <a:cxnLst/>
            <a:rect l="l" t="t" r="r" b="b"/>
            <a:pathLst>
              <a:path w="3500388" h="5714919">
                <a:moveTo>
                  <a:pt x="0" y="0"/>
                </a:moveTo>
                <a:lnTo>
                  <a:pt x="3500388" y="0"/>
                </a:lnTo>
                <a:lnTo>
                  <a:pt x="3500388" y="5714919"/>
                </a:lnTo>
                <a:lnTo>
                  <a:pt x="0" y="57149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12592704" y="1028700"/>
            <a:ext cx="5125668" cy="3933950"/>
          </a:xfrm>
          <a:custGeom>
            <a:avLst/>
            <a:gdLst/>
            <a:ahLst/>
            <a:cxnLst/>
            <a:rect l="l" t="t" r="r" b="b"/>
            <a:pathLst>
              <a:path w="5125668" h="3933950">
                <a:moveTo>
                  <a:pt x="0" y="0"/>
                </a:moveTo>
                <a:lnTo>
                  <a:pt x="5125668" y="0"/>
                </a:lnTo>
                <a:lnTo>
                  <a:pt x="5125668" y="3933950"/>
                </a:lnTo>
                <a:lnTo>
                  <a:pt x="0" y="393395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rot="4057876" flipH="1">
            <a:off x="5812381" y="445640"/>
            <a:ext cx="1394952" cy="2759798"/>
          </a:xfrm>
          <a:custGeom>
            <a:avLst/>
            <a:gdLst/>
            <a:ahLst/>
            <a:cxnLst/>
            <a:rect l="l" t="t" r="r" b="b"/>
            <a:pathLst>
              <a:path w="1394952" h="2759798">
                <a:moveTo>
                  <a:pt x="1394952" y="0"/>
                </a:moveTo>
                <a:lnTo>
                  <a:pt x="0" y="0"/>
                </a:lnTo>
                <a:lnTo>
                  <a:pt x="0" y="2759798"/>
                </a:lnTo>
                <a:lnTo>
                  <a:pt x="1394952" y="2759798"/>
                </a:lnTo>
                <a:lnTo>
                  <a:pt x="1394952"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Freeform 14"/>
          <p:cNvSpPr/>
          <p:nvPr/>
        </p:nvSpPr>
        <p:spPr>
          <a:xfrm rot="-1051246">
            <a:off x="15805535" y="8247789"/>
            <a:ext cx="5104835" cy="5104835"/>
          </a:xfrm>
          <a:custGeom>
            <a:avLst/>
            <a:gdLst/>
            <a:ahLst/>
            <a:cxnLst/>
            <a:rect l="l" t="t" r="r" b="b"/>
            <a:pathLst>
              <a:path w="5104835" h="5104835">
                <a:moveTo>
                  <a:pt x="0" y="0"/>
                </a:moveTo>
                <a:lnTo>
                  <a:pt x="5104835" y="0"/>
                </a:lnTo>
                <a:lnTo>
                  <a:pt x="5104835" y="5104835"/>
                </a:lnTo>
                <a:lnTo>
                  <a:pt x="0" y="5104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id="3" name="Freeform 3"/>
          <p:cNvSpPr/>
          <p:nvPr/>
        </p:nvSpPr>
        <p:spPr>
          <a:xfrm>
            <a:off x="1028700" y="2138798"/>
            <a:ext cx="11353788" cy="2195529"/>
          </a:xfrm>
          <a:custGeom>
            <a:avLst/>
            <a:gdLst/>
            <a:ahLst/>
            <a:cxnLst/>
            <a:rect l="l" t="t" r="r" b="b"/>
            <a:pathLst>
              <a:path w="11353788" h="2195529">
                <a:moveTo>
                  <a:pt x="0" y="0"/>
                </a:moveTo>
                <a:lnTo>
                  <a:pt x="11353788" y="0"/>
                </a:lnTo>
                <a:lnTo>
                  <a:pt x="11353788" y="2195529"/>
                </a:lnTo>
                <a:lnTo>
                  <a:pt x="0" y="2195529"/>
                </a:lnTo>
                <a:lnTo>
                  <a:pt x="0" y="0"/>
                </a:lnTo>
                <a:close/>
              </a:path>
            </a:pathLst>
          </a:custGeom>
          <a:blipFill>
            <a:blip r:embed="rId3"/>
            <a:stretch>
              <a:fillRect t="-88375" b="-31405"/>
            </a:stretch>
          </a:blipFill>
        </p:spPr>
      </p:sp>
      <p:sp>
        <p:nvSpPr>
          <p:cNvPr id="4" name="Freeform 4"/>
          <p:cNvSpPr/>
          <p:nvPr/>
        </p:nvSpPr>
        <p:spPr>
          <a:xfrm rot="4050216">
            <a:off x="15772048" y="419609"/>
            <a:ext cx="1337326" cy="1218183"/>
          </a:xfrm>
          <a:custGeom>
            <a:avLst/>
            <a:gdLst/>
            <a:ahLst/>
            <a:cxnLst/>
            <a:rect l="l" t="t" r="r" b="b"/>
            <a:pathLst>
              <a:path w="1337326" h="1218183">
                <a:moveTo>
                  <a:pt x="0" y="0"/>
                </a:moveTo>
                <a:lnTo>
                  <a:pt x="1337326" y="0"/>
                </a:lnTo>
                <a:lnTo>
                  <a:pt x="1337326" y="1218182"/>
                </a:lnTo>
                <a:lnTo>
                  <a:pt x="0" y="1218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700000">
            <a:off x="13165297" y="7734583"/>
            <a:ext cx="5104835" cy="5104835"/>
          </a:xfrm>
          <a:custGeom>
            <a:avLst/>
            <a:gdLst/>
            <a:ahLst/>
            <a:cxnLst/>
            <a:rect l="l" t="t" r="r" b="b"/>
            <a:pathLst>
              <a:path w="5104835" h="5104835">
                <a:moveTo>
                  <a:pt x="0" y="0"/>
                </a:moveTo>
                <a:lnTo>
                  <a:pt x="5104835" y="0"/>
                </a:lnTo>
                <a:lnTo>
                  <a:pt x="5104835" y="5104834"/>
                </a:lnTo>
                <a:lnTo>
                  <a:pt x="0" y="51048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108051" y="3075882"/>
            <a:ext cx="5737000" cy="3812563"/>
          </a:xfrm>
          <a:custGeom>
            <a:avLst/>
            <a:gdLst/>
            <a:ahLst/>
            <a:cxnLst/>
            <a:rect l="l" t="t" r="r" b="b"/>
            <a:pathLst>
              <a:path w="5737000" h="3812563">
                <a:moveTo>
                  <a:pt x="0" y="0"/>
                </a:moveTo>
                <a:lnTo>
                  <a:pt x="5737000" y="0"/>
                </a:lnTo>
                <a:lnTo>
                  <a:pt x="5737000" y="3812563"/>
                </a:lnTo>
                <a:lnTo>
                  <a:pt x="0" y="3812563"/>
                </a:lnTo>
                <a:lnTo>
                  <a:pt x="0" y="0"/>
                </a:lnTo>
                <a:close/>
              </a:path>
            </a:pathLst>
          </a:custGeom>
          <a:blipFill>
            <a:blip r:embed="rId8"/>
            <a:stretch>
              <a:fillRect/>
            </a:stretch>
          </a:blipFill>
        </p:spPr>
      </p:sp>
      <p:sp>
        <p:nvSpPr>
          <p:cNvPr id="7" name="TextBox 7"/>
          <p:cNvSpPr txBox="1"/>
          <p:nvPr/>
        </p:nvSpPr>
        <p:spPr>
          <a:xfrm>
            <a:off x="1028700" y="2315813"/>
            <a:ext cx="10954961" cy="1841499"/>
          </a:xfrm>
          <a:prstGeom prst="rect">
            <a:avLst/>
          </a:prstGeom>
        </p:spPr>
        <p:txBody>
          <a:bodyPr lIns="0" tIns="0" rIns="0" bIns="0" rtlCol="0" anchor="t">
            <a:spAutoFit/>
          </a:bodyPr>
          <a:lstStyle/>
          <a:p>
            <a:pPr algn="ctr">
              <a:lnSpc>
                <a:spcPts val="11494"/>
              </a:lnSpc>
            </a:pPr>
            <a:r>
              <a:rPr lang="en-US" sz="12099" b="1" spc="-810">
                <a:solidFill>
                  <a:srgbClr val="216046"/>
                </a:solidFill>
                <a:latin typeface="Gaegu Bold"/>
                <a:ea typeface="Gaegu Bold"/>
                <a:cs typeface="Gaegu Bold"/>
                <a:sym typeface="Gaegu Bold"/>
              </a:rPr>
              <a:t>problem statement</a:t>
            </a:r>
          </a:p>
        </p:txBody>
      </p:sp>
      <p:sp>
        <p:nvSpPr>
          <p:cNvPr id="8" name="TextBox 8"/>
          <p:cNvSpPr txBox="1"/>
          <p:nvPr/>
        </p:nvSpPr>
        <p:spPr>
          <a:xfrm>
            <a:off x="1654578" y="4546083"/>
            <a:ext cx="9729268" cy="4972713"/>
          </a:xfrm>
          <a:prstGeom prst="rect">
            <a:avLst/>
          </a:prstGeom>
        </p:spPr>
        <p:txBody>
          <a:bodyPr lIns="0" tIns="0" rIns="0" bIns="0" rtlCol="0" anchor="t">
            <a:spAutoFit/>
          </a:bodyPr>
          <a:lstStyle/>
          <a:p>
            <a:pPr algn="ctr">
              <a:lnSpc>
                <a:spcPts val="4403"/>
              </a:lnSpc>
            </a:pPr>
            <a:r>
              <a:rPr lang="en-US" sz="3361" b="1">
                <a:solidFill>
                  <a:srgbClr val="000000"/>
                </a:solidFill>
                <a:latin typeface="Dosis Semi-Bold"/>
                <a:ea typeface="Dosis Semi-Bold"/>
                <a:cs typeface="Dosis Semi-Bold"/>
                <a:sym typeface="Dosis Semi-Bold"/>
              </a:rPr>
              <a:t>Nairobi generates over 2,400 tonnes of waste daily, yet only about 20% of plastic is recycled, leaving the rest to clog drains, pollute rivers, and harm public health. Informal waste pickers, who recover most recyclables, earn meager income with no formal recognition. The lack of incentives and infrastructure discourages responsible disposal. As plastic production rises, this urban waste crisis worsens daily. Without urgent intervention, Nairobi risks severe environmental and economic consequences.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id="3" name="Freeform 3"/>
          <p:cNvSpPr/>
          <p:nvPr/>
        </p:nvSpPr>
        <p:spPr>
          <a:xfrm>
            <a:off x="2757803" y="177866"/>
            <a:ext cx="11353788" cy="2195529"/>
          </a:xfrm>
          <a:custGeom>
            <a:avLst/>
            <a:gdLst/>
            <a:ahLst/>
            <a:cxnLst/>
            <a:rect l="l" t="t" r="r" b="b"/>
            <a:pathLst>
              <a:path w="11353788" h="2195529">
                <a:moveTo>
                  <a:pt x="0" y="0"/>
                </a:moveTo>
                <a:lnTo>
                  <a:pt x="11353788" y="0"/>
                </a:lnTo>
                <a:lnTo>
                  <a:pt x="11353788" y="2195529"/>
                </a:lnTo>
                <a:lnTo>
                  <a:pt x="0" y="2195529"/>
                </a:lnTo>
                <a:lnTo>
                  <a:pt x="0" y="0"/>
                </a:lnTo>
                <a:close/>
              </a:path>
            </a:pathLst>
          </a:custGeom>
          <a:blipFill>
            <a:blip r:embed="rId3"/>
            <a:stretch>
              <a:fillRect t="-88375" b="-31405"/>
            </a:stretch>
          </a:blipFill>
        </p:spPr>
      </p:sp>
      <p:sp>
        <p:nvSpPr>
          <p:cNvPr id="4" name="Freeform 4"/>
          <p:cNvSpPr/>
          <p:nvPr/>
        </p:nvSpPr>
        <p:spPr>
          <a:xfrm rot="4050216">
            <a:off x="15772048" y="419609"/>
            <a:ext cx="1337326" cy="1218183"/>
          </a:xfrm>
          <a:custGeom>
            <a:avLst/>
            <a:gdLst/>
            <a:ahLst/>
            <a:cxnLst/>
            <a:rect l="l" t="t" r="r" b="b"/>
            <a:pathLst>
              <a:path w="1337326" h="1218183">
                <a:moveTo>
                  <a:pt x="0" y="0"/>
                </a:moveTo>
                <a:lnTo>
                  <a:pt x="1337326" y="0"/>
                </a:lnTo>
                <a:lnTo>
                  <a:pt x="1337326" y="1218182"/>
                </a:lnTo>
                <a:lnTo>
                  <a:pt x="0" y="1218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700000">
            <a:off x="13165297" y="7734583"/>
            <a:ext cx="5104835" cy="5104835"/>
          </a:xfrm>
          <a:custGeom>
            <a:avLst/>
            <a:gdLst/>
            <a:ahLst/>
            <a:cxnLst/>
            <a:rect l="l" t="t" r="r" b="b"/>
            <a:pathLst>
              <a:path w="5104835" h="5104835">
                <a:moveTo>
                  <a:pt x="0" y="0"/>
                </a:moveTo>
                <a:lnTo>
                  <a:pt x="5104835" y="0"/>
                </a:lnTo>
                <a:lnTo>
                  <a:pt x="5104835" y="5104834"/>
                </a:lnTo>
                <a:lnTo>
                  <a:pt x="0" y="51048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517042" y="354881"/>
            <a:ext cx="10954961" cy="1841499"/>
          </a:xfrm>
          <a:prstGeom prst="rect">
            <a:avLst/>
          </a:prstGeom>
        </p:spPr>
        <p:txBody>
          <a:bodyPr lIns="0" tIns="0" rIns="0" bIns="0" rtlCol="0" anchor="t">
            <a:spAutoFit/>
          </a:bodyPr>
          <a:lstStyle/>
          <a:p>
            <a:pPr algn="ctr">
              <a:lnSpc>
                <a:spcPts val="11494"/>
              </a:lnSpc>
            </a:pPr>
            <a:r>
              <a:rPr lang="en-US" sz="12099" b="1" spc="-810">
                <a:solidFill>
                  <a:srgbClr val="216046"/>
                </a:solidFill>
                <a:latin typeface="Gaegu Bold"/>
                <a:ea typeface="Gaegu Bold"/>
                <a:cs typeface="Gaegu Bold"/>
                <a:sym typeface="Gaegu Bold"/>
              </a:rPr>
              <a:t>Solution</a:t>
            </a:r>
          </a:p>
        </p:txBody>
      </p:sp>
      <p:sp>
        <p:nvSpPr>
          <p:cNvPr id="7" name="TextBox 7"/>
          <p:cNvSpPr txBox="1"/>
          <p:nvPr/>
        </p:nvSpPr>
        <p:spPr>
          <a:xfrm>
            <a:off x="728047" y="2575076"/>
            <a:ext cx="16531253" cy="8837812"/>
          </a:xfrm>
          <a:prstGeom prst="rect">
            <a:avLst/>
          </a:prstGeom>
        </p:spPr>
        <p:txBody>
          <a:bodyPr lIns="0" tIns="0" rIns="0" bIns="0" rtlCol="0" anchor="t">
            <a:spAutoFit/>
          </a:bodyPr>
          <a:lstStyle/>
          <a:p>
            <a:pPr algn="ctr">
              <a:lnSpc>
                <a:spcPts val="6236"/>
              </a:lnSpc>
            </a:pPr>
            <a:r>
              <a:rPr lang="en-US" sz="4454" b="1" spc="-298">
                <a:solidFill>
                  <a:srgbClr val="000000"/>
                </a:solidFill>
                <a:latin typeface="Gaegu Bold"/>
                <a:ea typeface="Gaegu Bold"/>
                <a:cs typeface="Gaegu Bold"/>
                <a:sym typeface="Gaegu Bold"/>
              </a:rPr>
              <a:t>BebaPay is a Web3 app that rewards citizens for recycling plastic bottles.</a:t>
            </a:r>
          </a:p>
          <a:p>
            <a:pPr algn="ctr">
              <a:lnSpc>
                <a:spcPts val="6236"/>
              </a:lnSpc>
            </a:pPr>
            <a:r>
              <a:rPr lang="en-US" sz="4454" b="1" spc="-298">
                <a:solidFill>
                  <a:srgbClr val="000000"/>
                </a:solidFill>
                <a:latin typeface="Gaegu Bold"/>
                <a:ea typeface="Gaegu Bold"/>
                <a:cs typeface="Gaegu Bold"/>
                <a:sym typeface="Gaegu Bold"/>
              </a:rPr>
              <a:t> Users scan barcodes on bottles using the BebaPay app.</a:t>
            </a:r>
          </a:p>
          <a:p>
            <a:pPr algn="ctr">
              <a:lnSpc>
                <a:spcPts val="6236"/>
              </a:lnSpc>
            </a:pPr>
            <a:r>
              <a:rPr lang="en-US" sz="4454" b="1" spc="-298">
                <a:solidFill>
                  <a:srgbClr val="000000"/>
                </a:solidFill>
                <a:latin typeface="Gaegu Bold"/>
                <a:ea typeface="Gaegu Bold"/>
                <a:cs typeface="Gaegu Bold"/>
                <a:sym typeface="Gaegu Bold"/>
              </a:rPr>
              <a:t> AI verifies the barcode and triggers the creation of a digital wallet, issuing BebaPay tokens via smart contracts.</a:t>
            </a:r>
          </a:p>
          <a:p>
            <a:pPr algn="ctr">
              <a:lnSpc>
                <a:spcPts val="6236"/>
              </a:lnSpc>
            </a:pPr>
            <a:r>
              <a:rPr lang="en-US" sz="4454" b="1" spc="-298">
                <a:solidFill>
                  <a:srgbClr val="000000"/>
                </a:solidFill>
                <a:latin typeface="Gaegu Bold"/>
                <a:ea typeface="Gaegu Bold"/>
                <a:cs typeface="Gaegu Bold"/>
                <a:sym typeface="Gaegu Bold"/>
              </a:rPr>
              <a:t> Tokens can be redeemed instantly for M-Pesa cash, airtime, or bill payments.</a:t>
            </a:r>
          </a:p>
          <a:p>
            <a:pPr algn="ctr">
              <a:lnSpc>
                <a:spcPts val="6236"/>
              </a:lnSpc>
            </a:pPr>
            <a:r>
              <a:rPr lang="en-US" sz="4454" b="1" spc="-298">
                <a:solidFill>
                  <a:srgbClr val="000000"/>
                </a:solidFill>
                <a:latin typeface="Gaegu Bold"/>
                <a:ea typeface="Gaegu Bold"/>
                <a:cs typeface="Gaegu Bold"/>
                <a:sym typeface="Gaegu Bold"/>
              </a:rPr>
              <a:t> The system leverages existing barcode technology, making it simple and accessible to all.</a:t>
            </a:r>
          </a:p>
          <a:p>
            <a:pPr algn="ctr">
              <a:lnSpc>
                <a:spcPts val="6236"/>
              </a:lnSpc>
            </a:pPr>
            <a:r>
              <a:rPr lang="en-US" sz="4454" b="1" spc="-298">
                <a:solidFill>
                  <a:srgbClr val="000000"/>
                </a:solidFill>
                <a:latin typeface="Gaegu Bold"/>
                <a:ea typeface="Gaegu Bold"/>
                <a:cs typeface="Gaegu Bold"/>
                <a:sym typeface="Gaegu Bold"/>
              </a:rPr>
              <a:t> It incentivizes proper waste disposal while generating extra income.</a:t>
            </a:r>
          </a:p>
          <a:p>
            <a:pPr algn="ctr">
              <a:lnSpc>
                <a:spcPts val="6236"/>
              </a:lnSpc>
            </a:pPr>
            <a:r>
              <a:rPr lang="en-US" sz="4454" b="1" spc="-298">
                <a:solidFill>
                  <a:srgbClr val="000000"/>
                </a:solidFill>
                <a:latin typeface="Gaegu Bold"/>
                <a:ea typeface="Gaegu Bold"/>
                <a:cs typeface="Gaegu Bold"/>
                <a:sym typeface="Gaegu Bold"/>
              </a:rPr>
              <a:t> BebaPay turns trash into treasure — for people and the planet.</a:t>
            </a:r>
          </a:p>
          <a:p>
            <a:pPr algn="ctr">
              <a:lnSpc>
                <a:spcPts val="6516"/>
              </a:lnSpc>
            </a:pPr>
            <a:endParaRPr lang="en-US" sz="4454" b="1" spc="-298">
              <a:solidFill>
                <a:srgbClr val="000000"/>
              </a:solidFill>
              <a:latin typeface="Gaegu Bold"/>
              <a:ea typeface="Gaegu Bold"/>
              <a:cs typeface="Gaegu Bold"/>
              <a:sym typeface="Gaegu Bold"/>
            </a:endParaRPr>
          </a:p>
          <a:p>
            <a:pPr algn="ctr">
              <a:lnSpc>
                <a:spcPts val="6516"/>
              </a:lnSpc>
              <a:spcBef>
                <a:spcPct val="0"/>
              </a:spcBef>
            </a:pPr>
            <a:endParaRPr lang="en-US" sz="4454" b="1" spc="-298">
              <a:solidFill>
                <a:srgbClr val="000000"/>
              </a:solidFill>
              <a:latin typeface="Gaegu Bold"/>
              <a:ea typeface="Gaegu Bold"/>
              <a:cs typeface="Gaegu Bold"/>
              <a:sym typeface="Gaegu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id="3" name="Freeform 3">
            <a:hlinkClick r:id="rId3" tooltip="https://www.powtoon.com/s/cScejc8qv9P/1/m/s"/>
          </p:cNvPr>
          <p:cNvSpPr/>
          <p:nvPr/>
        </p:nvSpPr>
        <p:spPr>
          <a:xfrm rot="5236596">
            <a:off x="6874470" y="1159319"/>
            <a:ext cx="4539059" cy="6822799"/>
          </a:xfrm>
          <a:custGeom>
            <a:avLst/>
            <a:gdLst/>
            <a:ahLst/>
            <a:cxnLst/>
            <a:rect l="l" t="t" r="r" b="b"/>
            <a:pathLst>
              <a:path w="4539059" h="6822799">
                <a:moveTo>
                  <a:pt x="0" y="0"/>
                </a:moveTo>
                <a:lnTo>
                  <a:pt x="4539060" y="0"/>
                </a:lnTo>
                <a:lnTo>
                  <a:pt x="4539060" y="6822799"/>
                </a:lnTo>
                <a:lnTo>
                  <a:pt x="0" y="6822799"/>
                </a:lnTo>
                <a:lnTo>
                  <a:pt x="0" y="0"/>
                </a:lnTo>
                <a:close/>
              </a:path>
            </a:pathLst>
          </a:custGeom>
          <a:blipFill>
            <a:blip r:embed="rId4">
              <a:extLst>
                <a:ext uri="{96DAC541-7B7A-43D3-8B79-37D633B846F1}">
                  <asvg:svgBlip xmlns:asvg="http://schemas.microsoft.com/office/drawing/2016/SVG/main" r:embed="rId5"/>
                </a:ext>
              </a:extLst>
            </a:blip>
            <a:stretch>
              <a:fillRect t="-17983" r="-57678" b="-20706"/>
            </a:stretch>
          </a:blipFill>
        </p:spPr>
      </p:sp>
      <p:sp>
        <p:nvSpPr>
          <p:cNvPr id="4" name="Freeform 4"/>
          <p:cNvSpPr/>
          <p:nvPr/>
        </p:nvSpPr>
        <p:spPr>
          <a:xfrm rot="-10669463">
            <a:off x="15619911" y="2730972"/>
            <a:ext cx="1963020" cy="1803136"/>
          </a:xfrm>
          <a:custGeom>
            <a:avLst/>
            <a:gdLst/>
            <a:ahLst/>
            <a:cxnLst/>
            <a:rect l="l" t="t" r="r" b="b"/>
            <a:pathLst>
              <a:path w="1963020" h="1803136">
                <a:moveTo>
                  <a:pt x="0" y="0"/>
                </a:moveTo>
                <a:lnTo>
                  <a:pt x="1963020" y="0"/>
                </a:lnTo>
                <a:lnTo>
                  <a:pt x="1963020" y="1803136"/>
                </a:lnTo>
                <a:lnTo>
                  <a:pt x="0" y="1803136"/>
                </a:lnTo>
                <a:lnTo>
                  <a:pt x="0" y="0"/>
                </a:lnTo>
                <a:close/>
              </a:path>
            </a:pathLst>
          </a:custGeom>
          <a:blipFill>
            <a:blip r:embed="rId6"/>
            <a:stretch>
              <a:fillRect/>
            </a:stretch>
          </a:blipFill>
        </p:spPr>
      </p:sp>
      <p:sp>
        <p:nvSpPr>
          <p:cNvPr id="5" name="Freeform 5"/>
          <p:cNvSpPr/>
          <p:nvPr/>
        </p:nvSpPr>
        <p:spPr>
          <a:xfrm rot="1727943">
            <a:off x="12886112" y="797418"/>
            <a:ext cx="2884029" cy="1520532"/>
          </a:xfrm>
          <a:custGeom>
            <a:avLst/>
            <a:gdLst/>
            <a:ahLst/>
            <a:cxnLst/>
            <a:rect l="l" t="t" r="r" b="b"/>
            <a:pathLst>
              <a:path w="2884029" h="1520532">
                <a:moveTo>
                  <a:pt x="0" y="0"/>
                </a:moveTo>
                <a:lnTo>
                  <a:pt x="2884029" y="0"/>
                </a:lnTo>
                <a:lnTo>
                  <a:pt x="2884029" y="1520533"/>
                </a:lnTo>
                <a:lnTo>
                  <a:pt x="0" y="1520533"/>
                </a:lnTo>
                <a:lnTo>
                  <a:pt x="0" y="0"/>
                </a:lnTo>
                <a:close/>
              </a:path>
            </a:pathLst>
          </a:custGeom>
          <a:blipFill>
            <a:blip r:embed="rId7"/>
            <a:stretch>
              <a:fillRect/>
            </a:stretch>
          </a:blipFill>
        </p:spPr>
      </p:sp>
      <p:sp>
        <p:nvSpPr>
          <p:cNvPr id="6" name="Freeform 6"/>
          <p:cNvSpPr/>
          <p:nvPr/>
        </p:nvSpPr>
        <p:spPr>
          <a:xfrm rot="-1051246">
            <a:off x="-1897698" y="-1956752"/>
            <a:ext cx="5104835" cy="5104835"/>
          </a:xfrm>
          <a:custGeom>
            <a:avLst/>
            <a:gdLst/>
            <a:ahLst/>
            <a:cxnLst/>
            <a:rect l="l" t="t" r="r" b="b"/>
            <a:pathLst>
              <a:path w="5104835" h="5104835">
                <a:moveTo>
                  <a:pt x="0" y="0"/>
                </a:moveTo>
                <a:lnTo>
                  <a:pt x="5104835" y="0"/>
                </a:lnTo>
                <a:lnTo>
                  <a:pt x="5104835" y="5104835"/>
                </a:lnTo>
                <a:lnTo>
                  <a:pt x="0" y="51048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9034">
            <a:off x="553137" y="382838"/>
            <a:ext cx="2463311" cy="2601368"/>
          </a:xfrm>
          <a:custGeom>
            <a:avLst/>
            <a:gdLst/>
            <a:ahLst/>
            <a:cxnLst/>
            <a:rect l="l" t="t" r="r" b="b"/>
            <a:pathLst>
              <a:path w="2463311" h="2601368">
                <a:moveTo>
                  <a:pt x="0" y="0"/>
                </a:moveTo>
                <a:lnTo>
                  <a:pt x="2463311" y="0"/>
                </a:lnTo>
                <a:lnTo>
                  <a:pt x="2463311" y="2601368"/>
                </a:lnTo>
                <a:lnTo>
                  <a:pt x="0" y="2601368"/>
                </a:lnTo>
                <a:lnTo>
                  <a:pt x="0" y="0"/>
                </a:lnTo>
                <a:close/>
              </a:path>
            </a:pathLst>
          </a:custGeom>
          <a:blipFill>
            <a:blip r:embed="rId10"/>
            <a:stretch>
              <a:fillRect/>
            </a:stretch>
          </a:blipFill>
        </p:spPr>
      </p:sp>
      <p:sp>
        <p:nvSpPr>
          <p:cNvPr id="8" name="Freeform 8"/>
          <p:cNvSpPr/>
          <p:nvPr/>
        </p:nvSpPr>
        <p:spPr>
          <a:xfrm rot="-4249274" flipH="1">
            <a:off x="99622" y="6527820"/>
            <a:ext cx="1642882" cy="3250307"/>
          </a:xfrm>
          <a:custGeom>
            <a:avLst/>
            <a:gdLst/>
            <a:ahLst/>
            <a:cxnLst/>
            <a:rect l="l" t="t" r="r" b="b"/>
            <a:pathLst>
              <a:path w="1642882" h="3250307">
                <a:moveTo>
                  <a:pt x="1642882" y="0"/>
                </a:moveTo>
                <a:lnTo>
                  <a:pt x="0" y="0"/>
                </a:lnTo>
                <a:lnTo>
                  <a:pt x="0" y="3250307"/>
                </a:lnTo>
                <a:lnTo>
                  <a:pt x="1642882" y="3250307"/>
                </a:lnTo>
                <a:lnTo>
                  <a:pt x="1642882"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1051246">
            <a:off x="16381279" y="7391606"/>
            <a:ext cx="5104835" cy="5104835"/>
          </a:xfrm>
          <a:custGeom>
            <a:avLst/>
            <a:gdLst/>
            <a:ahLst/>
            <a:cxnLst/>
            <a:rect l="l" t="t" r="r" b="b"/>
            <a:pathLst>
              <a:path w="5104835" h="5104835">
                <a:moveTo>
                  <a:pt x="0" y="0"/>
                </a:moveTo>
                <a:lnTo>
                  <a:pt x="5104835" y="0"/>
                </a:lnTo>
                <a:lnTo>
                  <a:pt x="5104835" y="5104835"/>
                </a:lnTo>
                <a:lnTo>
                  <a:pt x="0" y="51048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id="3" name="Freeform 3"/>
          <p:cNvSpPr/>
          <p:nvPr/>
        </p:nvSpPr>
        <p:spPr>
          <a:xfrm rot="-5587592">
            <a:off x="3071710" y="-743733"/>
            <a:ext cx="12602964" cy="16662573"/>
          </a:xfrm>
          <a:custGeom>
            <a:avLst/>
            <a:gdLst/>
            <a:ahLst/>
            <a:cxnLst/>
            <a:rect l="l" t="t" r="r" b="b"/>
            <a:pathLst>
              <a:path w="12602964" h="16662573">
                <a:moveTo>
                  <a:pt x="0" y="0"/>
                </a:moveTo>
                <a:lnTo>
                  <a:pt x="12602964" y="0"/>
                </a:lnTo>
                <a:lnTo>
                  <a:pt x="12602964" y="16662572"/>
                </a:lnTo>
                <a:lnTo>
                  <a:pt x="0" y="16662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rot="-167627">
            <a:off x="1522292" y="1116738"/>
            <a:ext cx="14590565" cy="2046970"/>
          </a:xfrm>
          <a:prstGeom prst="rect">
            <a:avLst/>
          </a:prstGeom>
        </p:spPr>
        <p:txBody>
          <a:bodyPr lIns="0" tIns="0" rIns="0" bIns="0" rtlCol="0" anchor="t">
            <a:spAutoFit/>
          </a:bodyPr>
          <a:lstStyle/>
          <a:p>
            <a:pPr algn="ctr">
              <a:lnSpc>
                <a:spcPts val="14749"/>
              </a:lnSpc>
            </a:pPr>
            <a:r>
              <a:rPr lang="en-US" sz="10535" b="1" spc="-769">
                <a:solidFill>
                  <a:srgbClr val="2F9415"/>
                </a:solidFill>
                <a:latin typeface="Gaegu Bold"/>
                <a:ea typeface="Gaegu Bold"/>
                <a:cs typeface="Gaegu Bold"/>
                <a:sym typeface="Gaegu Bold"/>
              </a:rPr>
              <a:t>Value Proposition</a:t>
            </a:r>
          </a:p>
        </p:txBody>
      </p:sp>
      <p:sp>
        <p:nvSpPr>
          <p:cNvPr id="5" name="Freeform 5"/>
          <p:cNvSpPr/>
          <p:nvPr/>
        </p:nvSpPr>
        <p:spPr>
          <a:xfrm rot="7064304">
            <a:off x="3631826" y="647280"/>
            <a:ext cx="1546438" cy="1408664"/>
          </a:xfrm>
          <a:custGeom>
            <a:avLst/>
            <a:gdLst/>
            <a:ahLst/>
            <a:cxnLst/>
            <a:rect l="l" t="t" r="r" b="b"/>
            <a:pathLst>
              <a:path w="1546438" h="1408664">
                <a:moveTo>
                  <a:pt x="0" y="0"/>
                </a:moveTo>
                <a:lnTo>
                  <a:pt x="1546438" y="0"/>
                </a:lnTo>
                <a:lnTo>
                  <a:pt x="1546438" y="1408664"/>
                </a:lnTo>
                <a:lnTo>
                  <a:pt x="0" y="14086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395835">
            <a:off x="-353243" y="169396"/>
            <a:ext cx="3712280" cy="6060865"/>
          </a:xfrm>
          <a:custGeom>
            <a:avLst/>
            <a:gdLst/>
            <a:ahLst/>
            <a:cxnLst/>
            <a:rect l="l" t="t" r="r" b="b"/>
            <a:pathLst>
              <a:path w="3712280" h="6060865">
                <a:moveTo>
                  <a:pt x="0" y="0"/>
                </a:moveTo>
                <a:lnTo>
                  <a:pt x="3712280" y="0"/>
                </a:lnTo>
                <a:lnTo>
                  <a:pt x="3712280" y="6060865"/>
                </a:lnTo>
                <a:lnTo>
                  <a:pt x="0" y="6060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2275529">
            <a:off x="15702503" y="512905"/>
            <a:ext cx="2261855" cy="3524136"/>
          </a:xfrm>
          <a:custGeom>
            <a:avLst/>
            <a:gdLst/>
            <a:ahLst/>
            <a:cxnLst/>
            <a:rect l="l" t="t" r="r" b="b"/>
            <a:pathLst>
              <a:path w="2261855" h="3524136">
                <a:moveTo>
                  <a:pt x="0" y="0"/>
                </a:moveTo>
                <a:lnTo>
                  <a:pt x="2261855" y="0"/>
                </a:lnTo>
                <a:lnTo>
                  <a:pt x="2261855" y="3524136"/>
                </a:lnTo>
                <a:lnTo>
                  <a:pt x="0" y="35241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458385" y="3076003"/>
            <a:ext cx="17829615" cy="7382033"/>
          </a:xfrm>
          <a:prstGeom prst="rect">
            <a:avLst/>
          </a:prstGeom>
        </p:spPr>
        <p:txBody>
          <a:bodyPr lIns="0" tIns="0" rIns="0" bIns="0" rtlCol="0" anchor="t">
            <a:spAutoFit/>
          </a:bodyPr>
          <a:lstStyle/>
          <a:p>
            <a:pPr algn="ctr">
              <a:lnSpc>
                <a:spcPts val="4191"/>
              </a:lnSpc>
            </a:pPr>
            <a:r>
              <a:rPr lang="en-US" sz="2993" b="1" spc="-200">
                <a:solidFill>
                  <a:srgbClr val="2F9415"/>
                </a:solidFill>
                <a:latin typeface="Gaegu Bold"/>
                <a:ea typeface="Gaegu Bold"/>
                <a:cs typeface="Gaegu Bold"/>
                <a:sym typeface="Gaegu Bold"/>
              </a:rPr>
              <a:t>1. Unique Selling Points (USPs)</a:t>
            </a:r>
          </a:p>
          <a:p>
            <a:pPr marL="646354" lvl="1" indent="-323177" algn="ctr">
              <a:lnSpc>
                <a:spcPts val="4191"/>
              </a:lnSpc>
              <a:buFont typeface="Arial"/>
              <a:buChar char="•"/>
            </a:pPr>
            <a:r>
              <a:rPr lang="en-US" sz="2993" b="1" spc="-200">
                <a:solidFill>
                  <a:srgbClr val="000000"/>
                </a:solidFill>
                <a:latin typeface="Gaegu Bold"/>
                <a:ea typeface="Gaegu Bold"/>
                <a:cs typeface="Gaegu Bold"/>
                <a:sym typeface="Gaegu Bold"/>
              </a:rPr>
              <a:t>Barcode-Based Recycling: No need for special tech or packaging — uses everyday supermarket barcodes.</a:t>
            </a:r>
          </a:p>
          <a:p>
            <a:pPr marL="646354" lvl="1" indent="-323177" algn="ctr">
              <a:lnSpc>
                <a:spcPts val="4191"/>
              </a:lnSpc>
              <a:buFont typeface="Arial"/>
              <a:buChar char="•"/>
            </a:pPr>
            <a:r>
              <a:rPr lang="en-US" sz="2993" b="1" spc="-200">
                <a:solidFill>
                  <a:srgbClr val="000000"/>
                </a:solidFill>
                <a:latin typeface="Gaegu Bold"/>
                <a:ea typeface="Gaegu Bold"/>
                <a:cs typeface="Gaegu Bold"/>
                <a:sym typeface="Gaegu Bold"/>
              </a:rPr>
              <a:t>AI-Triggered Wallet Creation: Instantly creates a wallet and token reward without manual registration.</a:t>
            </a:r>
          </a:p>
          <a:p>
            <a:pPr marL="646354" lvl="1" indent="-323177" algn="ctr">
              <a:lnSpc>
                <a:spcPts val="4191"/>
              </a:lnSpc>
              <a:buFont typeface="Arial"/>
              <a:buChar char="•"/>
            </a:pPr>
            <a:r>
              <a:rPr lang="en-US" sz="2993" b="1" spc="-200">
                <a:solidFill>
                  <a:srgbClr val="000000"/>
                </a:solidFill>
                <a:latin typeface="Gaegu Bold"/>
                <a:ea typeface="Gaegu Bold"/>
                <a:cs typeface="Gaegu Bold"/>
                <a:sym typeface="Gaegu Bold"/>
              </a:rPr>
              <a:t>Web3 Integration with M-Pesa: Combines the transparency of blockchain with Kenya’s most trusted mobile money platform.</a:t>
            </a:r>
          </a:p>
          <a:p>
            <a:pPr algn="ctr">
              <a:lnSpc>
                <a:spcPts val="4191"/>
              </a:lnSpc>
            </a:pPr>
            <a:r>
              <a:rPr lang="en-US" sz="2993" b="1" spc="-200">
                <a:solidFill>
                  <a:srgbClr val="2F9415"/>
                </a:solidFill>
                <a:latin typeface="Gaegu Bold"/>
                <a:ea typeface="Gaegu Bold"/>
                <a:cs typeface="Gaegu Bold"/>
                <a:sym typeface="Gaegu Bold"/>
              </a:rPr>
              <a:t>2. Customer Benefits</a:t>
            </a:r>
          </a:p>
          <a:p>
            <a:pPr marL="646354" lvl="1" indent="-323177" algn="ctr">
              <a:lnSpc>
                <a:spcPts val="4191"/>
              </a:lnSpc>
              <a:buFont typeface="Arial"/>
              <a:buChar char="•"/>
            </a:pPr>
            <a:r>
              <a:rPr lang="en-US" sz="2993" b="1" spc="-200">
                <a:solidFill>
                  <a:srgbClr val="000000"/>
                </a:solidFill>
                <a:latin typeface="Gaegu Bold"/>
                <a:ea typeface="Gaegu Bold"/>
                <a:cs typeface="Gaegu Bold"/>
                <a:sym typeface="Gaegu Bold"/>
              </a:rPr>
              <a:t>Instant Rewards: Turn waste into airtime or cash with a simple scan and drop.</a:t>
            </a:r>
          </a:p>
          <a:p>
            <a:pPr marL="646354" lvl="1" indent="-323177" algn="ctr">
              <a:lnSpc>
                <a:spcPts val="4191"/>
              </a:lnSpc>
              <a:buFont typeface="Arial"/>
              <a:buChar char="•"/>
            </a:pPr>
            <a:r>
              <a:rPr lang="en-US" sz="2993" b="1" spc="-200">
                <a:solidFill>
                  <a:srgbClr val="000000"/>
                </a:solidFill>
                <a:latin typeface="Gaegu Bold"/>
                <a:ea typeface="Gaegu Bold"/>
                <a:cs typeface="Gaegu Bold"/>
                <a:sym typeface="Gaegu Bold"/>
              </a:rPr>
              <a:t>No Tech Hassles: Works with phones, no need for new hardware or training.</a:t>
            </a:r>
          </a:p>
          <a:p>
            <a:pPr marL="646354" lvl="1" indent="-323177" algn="ctr">
              <a:lnSpc>
                <a:spcPts val="4191"/>
              </a:lnSpc>
              <a:buFont typeface="Arial"/>
              <a:buChar char="•"/>
            </a:pPr>
            <a:r>
              <a:rPr lang="en-US" sz="2993" b="1" spc="-200">
                <a:solidFill>
                  <a:srgbClr val="000000"/>
                </a:solidFill>
                <a:latin typeface="Gaegu Bold"/>
                <a:ea typeface="Gaegu Bold"/>
                <a:cs typeface="Gaegu Bold"/>
                <a:sym typeface="Gaegu Bold"/>
              </a:rPr>
              <a:t>Income from Trash: Offers extra income, especially valuable in low-income communities.</a:t>
            </a:r>
          </a:p>
          <a:p>
            <a:pPr algn="ctr">
              <a:lnSpc>
                <a:spcPts val="4191"/>
              </a:lnSpc>
            </a:pPr>
            <a:r>
              <a:rPr lang="en-US" sz="2993" b="1" spc="-200">
                <a:solidFill>
                  <a:srgbClr val="2F9415"/>
                </a:solidFill>
                <a:latin typeface="Gaegu Bold"/>
                <a:ea typeface="Gaegu Bold"/>
                <a:cs typeface="Gaegu Bold"/>
                <a:sym typeface="Gaegu Bold"/>
              </a:rPr>
              <a:t>3. Competitive Advantage</a:t>
            </a:r>
          </a:p>
          <a:p>
            <a:pPr marL="646354" lvl="1" indent="-323177" algn="ctr">
              <a:lnSpc>
                <a:spcPts val="4191"/>
              </a:lnSpc>
              <a:buFont typeface="Arial"/>
              <a:buChar char="•"/>
            </a:pPr>
            <a:r>
              <a:rPr lang="en-US" sz="2993" b="1" spc="-200">
                <a:solidFill>
                  <a:srgbClr val="000000"/>
                </a:solidFill>
                <a:latin typeface="Gaegu Bold"/>
                <a:ea typeface="Gaegu Bold"/>
                <a:cs typeface="Gaegu Bold"/>
                <a:sym typeface="Gaegu Bold"/>
              </a:rPr>
              <a:t>Low-Cost, Scalable Model: Requires minimal infrastructure, making it easier to roll out in informal settlements and urban centers.</a:t>
            </a:r>
          </a:p>
          <a:p>
            <a:pPr marL="646354" lvl="1" indent="-323177" algn="ctr">
              <a:lnSpc>
                <a:spcPts val="4191"/>
              </a:lnSpc>
              <a:buFont typeface="Arial"/>
              <a:buChar char="•"/>
            </a:pPr>
            <a:r>
              <a:rPr lang="en-US" sz="2993" b="1" spc="-200">
                <a:solidFill>
                  <a:srgbClr val="000000"/>
                </a:solidFill>
                <a:latin typeface="Gaegu Bold"/>
                <a:ea typeface="Gaegu Bold"/>
                <a:cs typeface="Gaegu Bold"/>
                <a:sym typeface="Gaegu Bold"/>
              </a:rPr>
              <a:t>Locally Tailored: Taps into Kenya's digital habits — barcodes, M-Pesa, and mobile-first.</a:t>
            </a:r>
          </a:p>
          <a:p>
            <a:pPr marL="646354" lvl="1" indent="-323177" algn="ctr">
              <a:lnSpc>
                <a:spcPts val="4191"/>
              </a:lnSpc>
              <a:buFont typeface="Arial"/>
              <a:buChar char="•"/>
            </a:pPr>
            <a:r>
              <a:rPr lang="en-US" sz="2993" b="1" spc="-200">
                <a:solidFill>
                  <a:srgbClr val="000000"/>
                </a:solidFill>
                <a:latin typeface="Gaegu Bold"/>
                <a:ea typeface="Gaegu Bold"/>
                <a:cs typeface="Gaegu Bold"/>
                <a:sym typeface="Gaegu Bold"/>
              </a:rPr>
              <a:t>Social + Environmental Impact: Appeals to NGOs and city councils tackling both waste and unemployment.</a:t>
            </a:r>
          </a:p>
          <a:p>
            <a:pPr algn="ctr">
              <a:lnSpc>
                <a:spcPts val="4191"/>
              </a:lnSpc>
              <a:spcBef>
                <a:spcPct val="0"/>
              </a:spcBef>
            </a:pPr>
            <a:endParaRPr lang="en-US" sz="2993" b="1" spc="-200">
              <a:solidFill>
                <a:srgbClr val="000000"/>
              </a:solidFill>
              <a:latin typeface="Gaegu Bold"/>
              <a:ea typeface="Gaegu Bold"/>
              <a:cs typeface="Gaegu Bold"/>
              <a:sym typeface="Gaegu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id="3" name="Freeform 3"/>
          <p:cNvSpPr/>
          <p:nvPr/>
        </p:nvSpPr>
        <p:spPr>
          <a:xfrm rot="-1051246">
            <a:off x="1067293" y="7734583"/>
            <a:ext cx="5104835" cy="5104835"/>
          </a:xfrm>
          <a:custGeom>
            <a:avLst/>
            <a:gdLst/>
            <a:ahLst/>
            <a:cxnLst/>
            <a:rect l="l" t="t" r="r" b="b"/>
            <a:pathLst>
              <a:path w="5104835" h="5104835">
                <a:moveTo>
                  <a:pt x="0" y="0"/>
                </a:moveTo>
                <a:lnTo>
                  <a:pt x="5104835" y="0"/>
                </a:lnTo>
                <a:lnTo>
                  <a:pt x="5104835" y="5104834"/>
                </a:lnTo>
                <a:lnTo>
                  <a:pt x="0" y="51048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451496" y="1793050"/>
            <a:ext cx="7243717" cy="1665356"/>
          </a:xfrm>
          <a:custGeom>
            <a:avLst/>
            <a:gdLst/>
            <a:ahLst/>
            <a:cxnLst/>
            <a:rect l="l" t="t" r="r" b="b"/>
            <a:pathLst>
              <a:path w="7243717" h="1665356">
                <a:moveTo>
                  <a:pt x="0" y="0"/>
                </a:moveTo>
                <a:lnTo>
                  <a:pt x="7243718" y="0"/>
                </a:lnTo>
                <a:lnTo>
                  <a:pt x="7243718" y="1665355"/>
                </a:lnTo>
                <a:lnTo>
                  <a:pt x="0" y="1665355"/>
                </a:lnTo>
                <a:lnTo>
                  <a:pt x="0" y="0"/>
                </a:lnTo>
                <a:close/>
              </a:path>
            </a:pathLst>
          </a:custGeom>
          <a:blipFill>
            <a:blip r:embed="rId5"/>
            <a:stretch>
              <a:fillRect l="-768" t="-75476" r="-768" b="-12224"/>
            </a:stretch>
          </a:blipFill>
        </p:spPr>
      </p:sp>
      <p:sp>
        <p:nvSpPr>
          <p:cNvPr id="5" name="TextBox 5"/>
          <p:cNvSpPr txBox="1"/>
          <p:nvPr/>
        </p:nvSpPr>
        <p:spPr>
          <a:xfrm>
            <a:off x="10154018" y="1903417"/>
            <a:ext cx="7105282" cy="1444621"/>
          </a:xfrm>
          <a:prstGeom prst="rect">
            <a:avLst/>
          </a:prstGeom>
        </p:spPr>
        <p:txBody>
          <a:bodyPr lIns="0" tIns="0" rIns="0" bIns="0" rtlCol="0" anchor="t">
            <a:spAutoFit/>
          </a:bodyPr>
          <a:lstStyle/>
          <a:p>
            <a:pPr algn="l">
              <a:lnSpc>
                <a:spcPts val="9024"/>
              </a:lnSpc>
            </a:pPr>
            <a:r>
              <a:rPr lang="en-US" sz="9499" b="1" spc="-636">
                <a:solidFill>
                  <a:srgbClr val="2F9415"/>
                </a:solidFill>
                <a:latin typeface="Gaegu Bold"/>
                <a:ea typeface="Gaegu Bold"/>
                <a:cs typeface="Gaegu Bold"/>
                <a:sym typeface="Gaegu Bold"/>
              </a:rPr>
              <a:t>Traction</a:t>
            </a:r>
          </a:p>
        </p:txBody>
      </p:sp>
      <p:sp>
        <p:nvSpPr>
          <p:cNvPr id="6" name="Freeform 6"/>
          <p:cNvSpPr/>
          <p:nvPr/>
        </p:nvSpPr>
        <p:spPr>
          <a:xfrm rot="-8470682" flipH="1" flipV="1">
            <a:off x="14980531" y="392907"/>
            <a:ext cx="3429365" cy="3634202"/>
          </a:xfrm>
          <a:custGeom>
            <a:avLst/>
            <a:gdLst/>
            <a:ahLst/>
            <a:cxnLst/>
            <a:rect l="l" t="t" r="r" b="b"/>
            <a:pathLst>
              <a:path w="3429365" h="3634202">
                <a:moveTo>
                  <a:pt x="3429365" y="3634202"/>
                </a:moveTo>
                <a:lnTo>
                  <a:pt x="0" y="3634202"/>
                </a:lnTo>
                <a:lnTo>
                  <a:pt x="0" y="0"/>
                </a:lnTo>
                <a:lnTo>
                  <a:pt x="3429365" y="0"/>
                </a:lnTo>
                <a:lnTo>
                  <a:pt x="3429365" y="3634202"/>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816120" y="7817630"/>
            <a:ext cx="7689640" cy="5901798"/>
          </a:xfrm>
          <a:custGeom>
            <a:avLst/>
            <a:gdLst/>
            <a:ahLst/>
            <a:cxnLst/>
            <a:rect l="l" t="t" r="r" b="b"/>
            <a:pathLst>
              <a:path w="7689640" h="5901798">
                <a:moveTo>
                  <a:pt x="0" y="0"/>
                </a:moveTo>
                <a:lnTo>
                  <a:pt x="7689640" y="0"/>
                </a:lnTo>
                <a:lnTo>
                  <a:pt x="7689640" y="5901798"/>
                </a:lnTo>
                <a:lnTo>
                  <a:pt x="0" y="59017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214623" y="2120480"/>
            <a:ext cx="9554968" cy="5697150"/>
          </a:xfrm>
          <a:custGeom>
            <a:avLst/>
            <a:gdLst/>
            <a:ahLst/>
            <a:cxnLst/>
            <a:rect l="l" t="t" r="r" b="b"/>
            <a:pathLst>
              <a:path w="9554968" h="5697150">
                <a:moveTo>
                  <a:pt x="0" y="0"/>
                </a:moveTo>
                <a:lnTo>
                  <a:pt x="9554968" y="0"/>
                </a:lnTo>
                <a:lnTo>
                  <a:pt x="9554968" y="5697150"/>
                </a:lnTo>
                <a:lnTo>
                  <a:pt x="0" y="5697150"/>
                </a:lnTo>
                <a:lnTo>
                  <a:pt x="0" y="0"/>
                </a:lnTo>
                <a:close/>
              </a:path>
            </a:pathLst>
          </a:custGeom>
          <a:blipFill>
            <a:blip r:embed="rId10"/>
            <a:stretch>
              <a:fillRect/>
            </a:stretch>
          </a:blipFill>
        </p:spPr>
      </p:sp>
      <p:sp>
        <p:nvSpPr>
          <p:cNvPr id="9" name="TextBox 9"/>
          <p:cNvSpPr txBox="1"/>
          <p:nvPr/>
        </p:nvSpPr>
        <p:spPr>
          <a:xfrm>
            <a:off x="10318345" y="3831590"/>
            <a:ext cx="6940955" cy="3671570"/>
          </a:xfrm>
          <a:prstGeom prst="rect">
            <a:avLst/>
          </a:prstGeom>
        </p:spPr>
        <p:txBody>
          <a:bodyPr lIns="0" tIns="0" rIns="0" bIns="0" rtlCol="0" anchor="t">
            <a:spAutoFit/>
          </a:bodyPr>
          <a:lstStyle/>
          <a:p>
            <a:pPr algn="l">
              <a:lnSpc>
                <a:spcPts val="4164"/>
              </a:lnSpc>
            </a:pPr>
            <a:r>
              <a:rPr lang="en-US" sz="3499" b="1">
                <a:solidFill>
                  <a:srgbClr val="000000"/>
                </a:solidFill>
                <a:latin typeface="Dosis Semi-Bold"/>
                <a:ea typeface="Dosis Semi-Bold"/>
                <a:cs typeface="Dosis Semi-Bold"/>
                <a:sym typeface="Dosis Semi-Bold"/>
              </a:rPr>
              <a:t>Here's a sample graph showing BebaPay’s projected traction over a 6-months pilot — including plastic collected, active users, blockchain transactions, and tokens redeemed</a:t>
            </a:r>
          </a:p>
          <a:p>
            <a:pPr algn="l">
              <a:lnSpc>
                <a:spcPts val="4164"/>
              </a:lnSpc>
            </a:pPr>
            <a:r>
              <a:rPr lang="en-US" sz="3499" b="1">
                <a:solidFill>
                  <a:srgbClr val="000000"/>
                </a:solidFill>
                <a:latin typeface="Dosis Semi-Bold"/>
                <a:ea typeface="Dosis Semi-Bold"/>
                <a:cs typeface="Dosis Semi-Bold"/>
                <a:sym typeface="Dosis Semi-Bold"/>
              </a:rPr>
              <a:t>It visualizes how traction builds month-by-month leading up to break-even.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id="3" name="TextBox 3"/>
          <p:cNvSpPr txBox="1"/>
          <p:nvPr/>
        </p:nvSpPr>
        <p:spPr>
          <a:xfrm>
            <a:off x="2593348" y="174516"/>
            <a:ext cx="9643235" cy="1709023"/>
          </a:xfrm>
          <a:prstGeom prst="rect">
            <a:avLst/>
          </a:prstGeom>
        </p:spPr>
        <p:txBody>
          <a:bodyPr lIns="0" tIns="0" rIns="0" bIns="0" rtlCol="0" anchor="t">
            <a:spAutoFit/>
          </a:bodyPr>
          <a:lstStyle/>
          <a:p>
            <a:pPr algn="l">
              <a:lnSpc>
                <a:spcPts val="10666"/>
              </a:lnSpc>
            </a:pPr>
            <a:r>
              <a:rPr lang="en-US" sz="11227" b="1" spc="-752">
                <a:solidFill>
                  <a:srgbClr val="3AA41F"/>
                </a:solidFill>
                <a:latin typeface="Gaegu Bold"/>
                <a:ea typeface="Gaegu Bold"/>
                <a:cs typeface="Gaegu Bold"/>
                <a:sym typeface="Gaegu Bold"/>
              </a:rPr>
              <a:t>Business Model</a:t>
            </a:r>
          </a:p>
        </p:txBody>
      </p:sp>
      <p:sp>
        <p:nvSpPr>
          <p:cNvPr id="4" name="Freeform 4"/>
          <p:cNvSpPr/>
          <p:nvPr/>
        </p:nvSpPr>
        <p:spPr>
          <a:xfrm>
            <a:off x="15839707" y="6032412"/>
            <a:ext cx="6697638" cy="5140437"/>
          </a:xfrm>
          <a:custGeom>
            <a:avLst/>
            <a:gdLst/>
            <a:ahLst/>
            <a:cxnLst/>
            <a:rect l="l" t="t" r="r" b="b"/>
            <a:pathLst>
              <a:path w="6697638" h="5140437">
                <a:moveTo>
                  <a:pt x="0" y="0"/>
                </a:moveTo>
                <a:lnTo>
                  <a:pt x="6697638" y="0"/>
                </a:lnTo>
                <a:lnTo>
                  <a:pt x="6697638" y="5140437"/>
                </a:lnTo>
                <a:lnTo>
                  <a:pt x="0" y="51404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388038">
            <a:off x="14173390" y="434465"/>
            <a:ext cx="1342255" cy="1924380"/>
          </a:xfrm>
          <a:custGeom>
            <a:avLst/>
            <a:gdLst/>
            <a:ahLst/>
            <a:cxnLst/>
            <a:rect l="l" t="t" r="r" b="b"/>
            <a:pathLst>
              <a:path w="1342255" h="1924380">
                <a:moveTo>
                  <a:pt x="0" y="0"/>
                </a:moveTo>
                <a:lnTo>
                  <a:pt x="1342255" y="0"/>
                </a:lnTo>
                <a:lnTo>
                  <a:pt x="1342255" y="1924380"/>
                </a:lnTo>
                <a:lnTo>
                  <a:pt x="0" y="1924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9614420" flipH="1" flipV="1">
            <a:off x="14814494" y="519638"/>
            <a:ext cx="4200691" cy="4451599"/>
          </a:xfrm>
          <a:custGeom>
            <a:avLst/>
            <a:gdLst/>
            <a:ahLst/>
            <a:cxnLst/>
            <a:rect l="l" t="t" r="r" b="b"/>
            <a:pathLst>
              <a:path w="4200691" h="4451599">
                <a:moveTo>
                  <a:pt x="4200691" y="4451599"/>
                </a:moveTo>
                <a:lnTo>
                  <a:pt x="0" y="4451599"/>
                </a:lnTo>
                <a:lnTo>
                  <a:pt x="0" y="0"/>
                </a:lnTo>
                <a:lnTo>
                  <a:pt x="4200691" y="0"/>
                </a:lnTo>
                <a:lnTo>
                  <a:pt x="4200691" y="4451599"/>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0" y="1754124"/>
            <a:ext cx="17827640" cy="7504176"/>
          </a:xfrm>
          <a:prstGeom prst="rect">
            <a:avLst/>
          </a:prstGeom>
        </p:spPr>
        <p:txBody>
          <a:bodyPr lIns="0" tIns="0" rIns="0" bIns="0" rtlCol="0" anchor="t">
            <a:spAutoFit/>
          </a:bodyPr>
          <a:lstStyle/>
          <a:p>
            <a:pPr algn="ctr">
              <a:lnSpc>
                <a:spcPts val="5333"/>
              </a:lnSpc>
              <a:spcBef>
                <a:spcPct val="0"/>
              </a:spcBef>
            </a:pPr>
            <a:r>
              <a:rPr lang="en-US" sz="3809" b="1" spc="-255">
                <a:solidFill>
                  <a:srgbClr val="000000"/>
                </a:solidFill>
                <a:latin typeface="Gaegu Bold"/>
                <a:ea typeface="Gaegu Bold"/>
                <a:cs typeface="Gaegu Bold"/>
                <a:sym typeface="Gaegu Bold"/>
              </a:rPr>
              <a:t>1. Revenue Streams</a:t>
            </a:r>
          </a:p>
          <a:p>
            <a:pPr algn="ctr">
              <a:lnSpc>
                <a:spcPts val="5333"/>
              </a:lnSpc>
              <a:spcBef>
                <a:spcPct val="0"/>
              </a:spcBef>
            </a:pPr>
            <a:r>
              <a:rPr lang="en-US" sz="3809" b="1" spc="-255">
                <a:solidFill>
                  <a:srgbClr val="000000"/>
                </a:solidFill>
                <a:latin typeface="Gaegu Bold"/>
                <a:ea typeface="Gaegu Bold"/>
                <a:cs typeface="Gaegu Bold"/>
                <a:sym typeface="Gaegu Bold"/>
              </a:rPr>
              <a:t> BebaPay earns from transaction fees on token redemptions, brand sponsorships from eco-conscious companies, data monetization (on recycling trends), and partnerships with government or NGOs supporting sustainability.</a:t>
            </a:r>
          </a:p>
          <a:p>
            <a:pPr algn="ctr">
              <a:lnSpc>
                <a:spcPts val="5333"/>
              </a:lnSpc>
              <a:spcBef>
                <a:spcPct val="0"/>
              </a:spcBef>
            </a:pPr>
            <a:r>
              <a:rPr lang="en-US" sz="3809" b="1" spc="-255">
                <a:solidFill>
                  <a:srgbClr val="000000"/>
                </a:solidFill>
                <a:latin typeface="Gaegu Bold"/>
                <a:ea typeface="Gaegu Bold"/>
                <a:cs typeface="Gaegu Bold"/>
                <a:sym typeface="Gaegu Bold"/>
              </a:rPr>
              <a:t>2. Pricing Strategy</a:t>
            </a:r>
          </a:p>
          <a:p>
            <a:pPr algn="ctr">
              <a:lnSpc>
                <a:spcPts val="5333"/>
              </a:lnSpc>
              <a:spcBef>
                <a:spcPct val="0"/>
              </a:spcBef>
            </a:pPr>
            <a:r>
              <a:rPr lang="en-US" sz="3809" b="1" spc="-255">
                <a:solidFill>
                  <a:srgbClr val="000000"/>
                </a:solidFill>
                <a:latin typeface="Gaegu Bold"/>
                <a:ea typeface="Gaegu Bold"/>
                <a:cs typeface="Gaegu Bold"/>
                <a:sym typeface="Gaegu Bold"/>
              </a:rPr>
              <a:t> The app is free for users. Revenue is generated through small service fees charged per token redemption and premium listing options for partner recycling centers or corporate sponsors.</a:t>
            </a:r>
          </a:p>
          <a:p>
            <a:pPr algn="ctr">
              <a:lnSpc>
                <a:spcPts val="5333"/>
              </a:lnSpc>
              <a:spcBef>
                <a:spcPct val="0"/>
              </a:spcBef>
            </a:pPr>
            <a:r>
              <a:rPr lang="en-US" sz="3809" b="1" spc="-255">
                <a:solidFill>
                  <a:srgbClr val="000000"/>
                </a:solidFill>
                <a:latin typeface="Gaegu Bold"/>
                <a:ea typeface="Gaegu Bold"/>
                <a:cs typeface="Gaegu Bold"/>
                <a:sym typeface="Gaegu Bold"/>
              </a:rPr>
              <a:t>3. Sales &amp; Distribution Channels</a:t>
            </a:r>
          </a:p>
          <a:p>
            <a:pPr algn="ctr">
              <a:lnSpc>
                <a:spcPts val="5333"/>
              </a:lnSpc>
              <a:spcBef>
                <a:spcPct val="0"/>
              </a:spcBef>
            </a:pPr>
            <a:r>
              <a:rPr lang="en-US" sz="3809" b="1" spc="-255">
                <a:solidFill>
                  <a:srgbClr val="000000"/>
                </a:solidFill>
                <a:latin typeface="Gaegu Bold"/>
                <a:ea typeface="Gaegu Bold"/>
                <a:cs typeface="Gaegu Bold"/>
                <a:sym typeface="Gaegu Bold"/>
              </a:rPr>
              <a:t> BebaPay is distributed via mobile app stores, promoted through community clean-up events, recycling center partnerships, social media campaigns, and collaborations with local influencers and environmental advocates.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id="3" name="Freeform 3"/>
          <p:cNvSpPr/>
          <p:nvPr/>
        </p:nvSpPr>
        <p:spPr>
          <a:xfrm>
            <a:off x="5884977" y="5758618"/>
            <a:ext cx="9994348" cy="1369052"/>
          </a:xfrm>
          <a:custGeom>
            <a:avLst/>
            <a:gdLst/>
            <a:ahLst/>
            <a:cxnLst/>
            <a:rect l="l" t="t" r="r" b="b"/>
            <a:pathLst>
              <a:path w="9994348" h="1369052">
                <a:moveTo>
                  <a:pt x="0" y="0"/>
                </a:moveTo>
                <a:lnTo>
                  <a:pt x="9994348" y="0"/>
                </a:lnTo>
                <a:lnTo>
                  <a:pt x="9994348" y="1369052"/>
                </a:lnTo>
                <a:lnTo>
                  <a:pt x="0" y="1369052"/>
                </a:lnTo>
                <a:lnTo>
                  <a:pt x="0" y="0"/>
                </a:lnTo>
                <a:close/>
              </a:path>
            </a:pathLst>
          </a:custGeom>
          <a:blipFill>
            <a:blip r:embed="rId3"/>
            <a:stretch>
              <a:fillRect l="-1510" t="-94059" r="-1510" b="-125570"/>
            </a:stretch>
          </a:blipFill>
        </p:spPr>
      </p:sp>
      <p:grpSp>
        <p:nvGrpSpPr>
          <p:cNvPr id="4" name="Group 4"/>
          <p:cNvGrpSpPr>
            <a:grpSpLocks noChangeAspect="1"/>
          </p:cNvGrpSpPr>
          <p:nvPr/>
        </p:nvGrpSpPr>
        <p:grpSpPr>
          <a:xfrm>
            <a:off x="1064929" y="4922820"/>
            <a:ext cx="4335480" cy="4335480"/>
            <a:chOff x="0" y="0"/>
            <a:chExt cx="19050000" cy="19050000"/>
          </a:xfrm>
        </p:grpSpPr>
        <p:sp>
          <p:nvSpPr>
            <p:cNvPr id="5" name="Freeform 5"/>
            <p:cNvSpPr/>
            <p:nvPr/>
          </p:nvSpPr>
          <p:spPr>
            <a:xfrm>
              <a:off x="1106665" y="1106665"/>
              <a:ext cx="16836669" cy="16836669"/>
            </a:xfrm>
            <a:custGeom>
              <a:avLst/>
              <a:gdLst/>
              <a:ahLst/>
              <a:cxnLst/>
              <a:rect l="l" t="t" r="r" b="b"/>
              <a:pathLst>
                <a:path w="16836669" h="16836669">
                  <a:moveTo>
                    <a:pt x="0" y="0"/>
                  </a:moveTo>
                  <a:lnTo>
                    <a:pt x="16836669" y="0"/>
                  </a:lnTo>
                  <a:lnTo>
                    <a:pt x="16836669" y="16836669"/>
                  </a:lnTo>
                  <a:lnTo>
                    <a:pt x="0" y="16836669"/>
                  </a:lnTo>
                  <a:close/>
                </a:path>
              </a:pathLst>
            </a:custGeom>
            <a:blipFill>
              <a:blip r:embed="rId4"/>
              <a:stretch>
                <a:fillRect l="-25046" r="-25046"/>
              </a:stretch>
            </a:blipFill>
          </p:spPr>
        </p:sp>
        <p:sp>
          <p:nvSpPr>
            <p:cNvPr id="6" name="Freeform 6"/>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5"/>
              <a:stretch>
                <a:fillRect/>
              </a:stretch>
            </a:blipFill>
          </p:spPr>
        </p:sp>
      </p:grpSp>
      <p:grpSp>
        <p:nvGrpSpPr>
          <p:cNvPr id="7" name="Group 7"/>
          <p:cNvGrpSpPr>
            <a:grpSpLocks noChangeAspect="1"/>
          </p:cNvGrpSpPr>
          <p:nvPr/>
        </p:nvGrpSpPr>
        <p:grpSpPr>
          <a:xfrm>
            <a:off x="13029785" y="913985"/>
            <a:ext cx="4229515" cy="4229515"/>
            <a:chOff x="0" y="0"/>
            <a:chExt cx="19050000" cy="19050000"/>
          </a:xfrm>
        </p:grpSpPr>
        <p:sp>
          <p:nvSpPr>
            <p:cNvPr id="8" name="Freeform 8"/>
            <p:cNvSpPr/>
            <p:nvPr/>
          </p:nvSpPr>
          <p:spPr>
            <a:xfrm>
              <a:off x="1106665" y="1106665"/>
              <a:ext cx="16836669" cy="16836669"/>
            </a:xfrm>
            <a:custGeom>
              <a:avLst/>
              <a:gdLst/>
              <a:ahLst/>
              <a:cxnLst/>
              <a:rect l="l" t="t" r="r" b="b"/>
              <a:pathLst>
                <a:path w="16836669" h="16836669">
                  <a:moveTo>
                    <a:pt x="0" y="0"/>
                  </a:moveTo>
                  <a:lnTo>
                    <a:pt x="16836669" y="0"/>
                  </a:lnTo>
                  <a:lnTo>
                    <a:pt x="16836669" y="16836669"/>
                  </a:lnTo>
                  <a:lnTo>
                    <a:pt x="0" y="16836669"/>
                  </a:lnTo>
                  <a:close/>
                </a:path>
              </a:pathLst>
            </a:custGeom>
            <a:blipFill>
              <a:blip r:embed="rId6"/>
              <a:stretch>
                <a:fillRect l="-31081" r="-31081"/>
              </a:stretch>
            </a:blipFill>
          </p:spPr>
        </p:sp>
        <p:sp>
          <p:nvSpPr>
            <p:cNvPr id="9" name="Freeform 9"/>
            <p:cNvSpPr/>
            <p:nvPr/>
          </p:nvSpPr>
          <p:spPr>
            <a:xfrm>
              <a:off x="0" y="0"/>
              <a:ext cx="19050000" cy="19050000"/>
            </a:xfrm>
            <a:custGeom>
              <a:avLst/>
              <a:gdLst/>
              <a:ahLst/>
              <a:cxnLst/>
              <a:rect l="l" t="t" r="r" b="b"/>
              <a:pathLst>
                <a:path w="19050000" h="19050000">
                  <a:moveTo>
                    <a:pt x="0" y="0"/>
                  </a:moveTo>
                  <a:lnTo>
                    <a:pt x="19050000" y="0"/>
                  </a:lnTo>
                  <a:lnTo>
                    <a:pt x="19050000" y="19050000"/>
                  </a:lnTo>
                  <a:lnTo>
                    <a:pt x="0" y="19050000"/>
                  </a:lnTo>
                  <a:close/>
                </a:path>
              </a:pathLst>
            </a:custGeom>
            <a:blipFill>
              <a:blip r:embed="rId5"/>
              <a:stretch>
                <a:fillRect/>
              </a:stretch>
            </a:blipFill>
          </p:spPr>
        </p:sp>
      </p:grpSp>
      <p:sp>
        <p:nvSpPr>
          <p:cNvPr id="10" name="Freeform 10"/>
          <p:cNvSpPr/>
          <p:nvPr/>
        </p:nvSpPr>
        <p:spPr>
          <a:xfrm rot="-10800000">
            <a:off x="4563786" y="1667042"/>
            <a:ext cx="7915399" cy="1418921"/>
          </a:xfrm>
          <a:custGeom>
            <a:avLst/>
            <a:gdLst/>
            <a:ahLst/>
            <a:cxnLst/>
            <a:rect l="l" t="t" r="r" b="b"/>
            <a:pathLst>
              <a:path w="7915399" h="1418921">
                <a:moveTo>
                  <a:pt x="0" y="0"/>
                </a:moveTo>
                <a:lnTo>
                  <a:pt x="7915399" y="0"/>
                </a:lnTo>
                <a:lnTo>
                  <a:pt x="7915399" y="1418921"/>
                </a:lnTo>
                <a:lnTo>
                  <a:pt x="0" y="1418921"/>
                </a:lnTo>
                <a:lnTo>
                  <a:pt x="0" y="0"/>
                </a:lnTo>
                <a:close/>
              </a:path>
            </a:pathLst>
          </a:custGeom>
          <a:blipFill>
            <a:blip r:embed="rId3"/>
            <a:stretch>
              <a:fillRect l="-1510" t="-47153" r="-1510" b="-97092"/>
            </a:stretch>
          </a:blipFill>
        </p:spPr>
      </p:sp>
      <p:sp>
        <p:nvSpPr>
          <p:cNvPr id="11" name="Freeform 11"/>
          <p:cNvSpPr/>
          <p:nvPr/>
        </p:nvSpPr>
        <p:spPr>
          <a:xfrm rot="-1051246">
            <a:off x="-1743496" y="-1638432"/>
            <a:ext cx="5104835" cy="5104835"/>
          </a:xfrm>
          <a:custGeom>
            <a:avLst/>
            <a:gdLst/>
            <a:ahLst/>
            <a:cxnLst/>
            <a:rect l="l" t="t" r="r" b="b"/>
            <a:pathLst>
              <a:path w="5104835" h="5104835">
                <a:moveTo>
                  <a:pt x="0" y="0"/>
                </a:moveTo>
                <a:lnTo>
                  <a:pt x="5104835" y="0"/>
                </a:lnTo>
                <a:lnTo>
                  <a:pt x="5104835" y="5104835"/>
                </a:lnTo>
                <a:lnTo>
                  <a:pt x="0" y="51048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804892" y="1600215"/>
            <a:ext cx="10054297" cy="1390650"/>
          </a:xfrm>
          <a:prstGeom prst="rect">
            <a:avLst/>
          </a:prstGeom>
        </p:spPr>
        <p:txBody>
          <a:bodyPr lIns="0" tIns="0" rIns="0" bIns="0" rtlCol="0" anchor="t">
            <a:spAutoFit/>
          </a:bodyPr>
          <a:lstStyle/>
          <a:p>
            <a:pPr algn="r">
              <a:lnSpc>
                <a:spcPts val="9599"/>
              </a:lnSpc>
            </a:pPr>
            <a:r>
              <a:rPr lang="en-US" sz="7999" b="1" spc="-439">
                <a:solidFill>
                  <a:srgbClr val="000000"/>
                </a:solidFill>
                <a:latin typeface="Gaegu Bold"/>
                <a:ea typeface="Gaegu Bold"/>
                <a:cs typeface="Gaegu Bold"/>
                <a:sym typeface="Gaegu Bold"/>
              </a:rPr>
              <a:t>SDG 11</a:t>
            </a:r>
          </a:p>
        </p:txBody>
      </p:sp>
      <p:sp>
        <p:nvSpPr>
          <p:cNvPr id="13" name="Freeform 13"/>
          <p:cNvSpPr/>
          <p:nvPr/>
        </p:nvSpPr>
        <p:spPr>
          <a:xfrm rot="-3179418">
            <a:off x="-1043216" y="-890426"/>
            <a:ext cx="3312989" cy="3312989"/>
          </a:xfrm>
          <a:custGeom>
            <a:avLst/>
            <a:gdLst/>
            <a:ahLst/>
            <a:cxnLst/>
            <a:rect l="l" t="t" r="r" b="b"/>
            <a:pathLst>
              <a:path w="3312989" h="3312989">
                <a:moveTo>
                  <a:pt x="0" y="0"/>
                </a:moveTo>
                <a:lnTo>
                  <a:pt x="3312990" y="0"/>
                </a:lnTo>
                <a:lnTo>
                  <a:pt x="3312990" y="3312990"/>
                </a:lnTo>
                <a:lnTo>
                  <a:pt x="0" y="33129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6081187" y="7402745"/>
            <a:ext cx="11178113" cy="1115503"/>
          </a:xfrm>
          <a:prstGeom prst="rect">
            <a:avLst/>
          </a:prstGeom>
        </p:spPr>
        <p:txBody>
          <a:bodyPr lIns="0" tIns="0" rIns="0" bIns="0" rtlCol="0" anchor="t">
            <a:spAutoFit/>
          </a:bodyPr>
          <a:lstStyle/>
          <a:p>
            <a:pPr algn="l">
              <a:lnSpc>
                <a:spcPts val="4590"/>
              </a:lnSpc>
            </a:pPr>
            <a:r>
              <a:rPr lang="en-US" sz="3020" b="1">
                <a:solidFill>
                  <a:srgbClr val="000000"/>
                </a:solidFill>
                <a:latin typeface="Dosis Semi-Bold"/>
                <a:ea typeface="Dosis Semi-Bold"/>
                <a:cs typeface="Dosis Semi-Bold"/>
                <a:sym typeface="Dosis Semi-Bold"/>
              </a:rPr>
              <a:t>Helps mitigate climate change by reducing the amount of plastic burned or dumped in landfills, which releases harmful emissions.</a:t>
            </a:r>
          </a:p>
        </p:txBody>
      </p:sp>
      <p:sp>
        <p:nvSpPr>
          <p:cNvPr id="15" name="TextBox 15"/>
          <p:cNvSpPr txBox="1"/>
          <p:nvPr/>
        </p:nvSpPr>
        <p:spPr>
          <a:xfrm>
            <a:off x="6643095" y="5683487"/>
            <a:ext cx="9757735" cy="1364494"/>
          </a:xfrm>
          <a:prstGeom prst="rect">
            <a:avLst/>
          </a:prstGeom>
        </p:spPr>
        <p:txBody>
          <a:bodyPr lIns="0" tIns="0" rIns="0" bIns="0" rtlCol="0" anchor="t">
            <a:spAutoFit/>
          </a:bodyPr>
          <a:lstStyle/>
          <a:p>
            <a:pPr algn="l">
              <a:lnSpc>
                <a:spcPts val="9316"/>
              </a:lnSpc>
            </a:pPr>
            <a:r>
              <a:rPr lang="en-US" sz="7763" b="1" spc="-427">
                <a:solidFill>
                  <a:srgbClr val="000000"/>
                </a:solidFill>
                <a:latin typeface="Gaegu Bold"/>
                <a:ea typeface="Gaegu Bold"/>
                <a:cs typeface="Gaegu Bold"/>
                <a:sym typeface="Gaegu Bold"/>
              </a:rPr>
              <a:t>SDG 13</a:t>
            </a:r>
          </a:p>
        </p:txBody>
      </p:sp>
      <p:sp>
        <p:nvSpPr>
          <p:cNvPr id="16" name="TextBox 16"/>
          <p:cNvSpPr txBox="1"/>
          <p:nvPr/>
        </p:nvSpPr>
        <p:spPr>
          <a:xfrm>
            <a:off x="1242984" y="3221444"/>
            <a:ext cx="11178113" cy="1696528"/>
          </a:xfrm>
          <a:prstGeom prst="rect">
            <a:avLst/>
          </a:prstGeom>
        </p:spPr>
        <p:txBody>
          <a:bodyPr lIns="0" tIns="0" rIns="0" bIns="0" rtlCol="0" anchor="t">
            <a:spAutoFit/>
          </a:bodyPr>
          <a:lstStyle/>
          <a:p>
            <a:pPr algn="l">
              <a:lnSpc>
                <a:spcPts val="4590"/>
              </a:lnSpc>
            </a:pPr>
            <a:r>
              <a:rPr lang="en-US" sz="3020" b="1">
                <a:solidFill>
                  <a:srgbClr val="000000"/>
                </a:solidFill>
                <a:latin typeface="Dosis Semi-Bold"/>
                <a:ea typeface="Dosis Semi-Bold"/>
                <a:cs typeface="Dosis Semi-Bold"/>
                <a:sym typeface="Dosis Semi-Bold"/>
              </a:rPr>
              <a:t>BebaPay contributes to reducing urban waste and improving city cleanliness by encouraging responsible waste disposal and recycling in Nairobi.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67" t="-10431" r="-2216" b="-13067"/>
            </a:stretch>
          </a:blipFill>
        </p:spPr>
      </p:sp>
      <p:sp>
        <p:nvSpPr>
          <p:cNvPr id="3" name="Freeform 3"/>
          <p:cNvSpPr/>
          <p:nvPr/>
        </p:nvSpPr>
        <p:spPr>
          <a:xfrm rot="-380265">
            <a:off x="1360381" y="1102701"/>
            <a:ext cx="12602964" cy="16662573"/>
          </a:xfrm>
          <a:custGeom>
            <a:avLst/>
            <a:gdLst/>
            <a:ahLst/>
            <a:cxnLst/>
            <a:rect l="l" t="t" r="r" b="b"/>
            <a:pathLst>
              <a:path w="12602964" h="16662573">
                <a:moveTo>
                  <a:pt x="0" y="0"/>
                </a:moveTo>
                <a:lnTo>
                  <a:pt x="12602964" y="0"/>
                </a:lnTo>
                <a:lnTo>
                  <a:pt x="12602964" y="16662572"/>
                </a:lnTo>
                <a:lnTo>
                  <a:pt x="0" y="16662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rot="-381588">
            <a:off x="2968027" y="2120166"/>
            <a:ext cx="9643235" cy="1708368"/>
          </a:xfrm>
          <a:prstGeom prst="rect">
            <a:avLst/>
          </a:prstGeom>
        </p:spPr>
        <p:txBody>
          <a:bodyPr lIns="0" tIns="0" rIns="0" bIns="0" rtlCol="0" anchor="t">
            <a:spAutoFit/>
          </a:bodyPr>
          <a:lstStyle/>
          <a:p>
            <a:pPr algn="l">
              <a:lnSpc>
                <a:spcPts val="10666"/>
              </a:lnSpc>
            </a:pPr>
            <a:r>
              <a:rPr lang="en-US" sz="11227" b="1" spc="-752">
                <a:solidFill>
                  <a:srgbClr val="000000"/>
                </a:solidFill>
                <a:latin typeface="Gaegu Bold"/>
                <a:ea typeface="Gaegu Bold"/>
                <a:cs typeface="Gaegu Bold"/>
                <a:sym typeface="Gaegu Bold"/>
              </a:rPr>
              <a:t>Team</a:t>
            </a:r>
          </a:p>
        </p:txBody>
      </p:sp>
      <p:sp>
        <p:nvSpPr>
          <p:cNvPr id="5" name="TextBox 5"/>
          <p:cNvSpPr txBox="1"/>
          <p:nvPr/>
        </p:nvSpPr>
        <p:spPr>
          <a:xfrm rot="-406801">
            <a:off x="3404803" y="5478380"/>
            <a:ext cx="8337574" cy="1994916"/>
          </a:xfrm>
          <a:prstGeom prst="rect">
            <a:avLst/>
          </a:prstGeom>
        </p:spPr>
        <p:txBody>
          <a:bodyPr lIns="0" tIns="0" rIns="0" bIns="0" rtlCol="0" anchor="t">
            <a:spAutoFit/>
          </a:bodyPr>
          <a:lstStyle/>
          <a:p>
            <a:pPr algn="l">
              <a:lnSpc>
                <a:spcPts val="3926"/>
              </a:lnSpc>
            </a:pPr>
            <a:r>
              <a:rPr lang="en-US" sz="3300" b="1">
                <a:solidFill>
                  <a:srgbClr val="000000"/>
                </a:solidFill>
                <a:latin typeface="Dosis Semi-Bold"/>
                <a:ea typeface="Dosis Semi-Bold"/>
                <a:cs typeface="Dosis Semi-Bold"/>
                <a:sym typeface="Dosis Semi-Bold"/>
              </a:rPr>
              <a:t>Risper Joy</a:t>
            </a:r>
          </a:p>
          <a:p>
            <a:pPr algn="l">
              <a:lnSpc>
                <a:spcPts val="3926"/>
              </a:lnSpc>
            </a:pPr>
            <a:r>
              <a:rPr lang="en-US" sz="3300" b="1">
                <a:solidFill>
                  <a:srgbClr val="000000"/>
                </a:solidFill>
                <a:latin typeface="Dosis Semi-Bold"/>
                <a:ea typeface="Dosis Semi-Bold"/>
                <a:cs typeface="Dosis Semi-Bold"/>
                <a:sym typeface="Dosis Semi-Bold"/>
              </a:rPr>
              <a:t>Mitau Nyamai</a:t>
            </a:r>
          </a:p>
          <a:p>
            <a:pPr algn="l">
              <a:lnSpc>
                <a:spcPts val="3926"/>
              </a:lnSpc>
            </a:pPr>
            <a:r>
              <a:rPr lang="en-US" sz="3300" b="1">
                <a:solidFill>
                  <a:srgbClr val="000000"/>
                </a:solidFill>
                <a:latin typeface="Dosis Semi-Bold"/>
                <a:ea typeface="Dosis Semi-Bold"/>
                <a:cs typeface="Dosis Semi-Bold"/>
                <a:sym typeface="Dosis Semi-Bold"/>
              </a:rPr>
              <a:t>Johnson Kamau</a:t>
            </a:r>
          </a:p>
          <a:p>
            <a:pPr algn="l">
              <a:lnSpc>
                <a:spcPts val="3926"/>
              </a:lnSpc>
            </a:pPr>
            <a:r>
              <a:rPr lang="en-US" sz="3300" b="1">
                <a:solidFill>
                  <a:srgbClr val="000000"/>
                </a:solidFill>
                <a:latin typeface="Dosis Semi-Bold"/>
                <a:ea typeface="Dosis Semi-Bold"/>
                <a:cs typeface="Dosis Semi-Bold"/>
                <a:sym typeface="Dosis Semi-Bold"/>
              </a:rPr>
              <a:t>Keziah Mwanga </a:t>
            </a:r>
          </a:p>
        </p:txBody>
      </p:sp>
      <p:sp>
        <p:nvSpPr>
          <p:cNvPr id="6" name="Freeform 6"/>
          <p:cNvSpPr/>
          <p:nvPr/>
        </p:nvSpPr>
        <p:spPr>
          <a:xfrm>
            <a:off x="12301529" y="4719169"/>
            <a:ext cx="6697638" cy="5140437"/>
          </a:xfrm>
          <a:custGeom>
            <a:avLst/>
            <a:gdLst/>
            <a:ahLst/>
            <a:cxnLst/>
            <a:rect l="l" t="t" r="r" b="b"/>
            <a:pathLst>
              <a:path w="6697638" h="5140437">
                <a:moveTo>
                  <a:pt x="0" y="0"/>
                </a:moveTo>
                <a:lnTo>
                  <a:pt x="6697639" y="0"/>
                </a:lnTo>
                <a:lnTo>
                  <a:pt x="6697639" y="5140437"/>
                </a:lnTo>
                <a:lnTo>
                  <a:pt x="0" y="5140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388038">
            <a:off x="14173390" y="434465"/>
            <a:ext cx="1342255" cy="1924380"/>
          </a:xfrm>
          <a:custGeom>
            <a:avLst/>
            <a:gdLst/>
            <a:ahLst/>
            <a:cxnLst/>
            <a:rect l="l" t="t" r="r" b="b"/>
            <a:pathLst>
              <a:path w="1342255" h="1924380">
                <a:moveTo>
                  <a:pt x="0" y="0"/>
                </a:moveTo>
                <a:lnTo>
                  <a:pt x="1342255" y="0"/>
                </a:lnTo>
                <a:lnTo>
                  <a:pt x="1342255" y="1924380"/>
                </a:lnTo>
                <a:lnTo>
                  <a:pt x="0" y="19243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9614420" flipH="1" flipV="1">
            <a:off x="14814494" y="519638"/>
            <a:ext cx="4200691" cy="4451599"/>
          </a:xfrm>
          <a:custGeom>
            <a:avLst/>
            <a:gdLst/>
            <a:ahLst/>
            <a:cxnLst/>
            <a:rect l="l" t="t" r="r" b="b"/>
            <a:pathLst>
              <a:path w="4200691" h="4451599">
                <a:moveTo>
                  <a:pt x="4200691" y="4451599"/>
                </a:moveTo>
                <a:lnTo>
                  <a:pt x="0" y="4451599"/>
                </a:lnTo>
                <a:lnTo>
                  <a:pt x="0" y="0"/>
                </a:lnTo>
                <a:lnTo>
                  <a:pt x="4200691" y="0"/>
                </a:lnTo>
                <a:lnTo>
                  <a:pt x="4200691" y="4451599"/>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572</Words>
  <Application>Microsoft Office PowerPoint</Application>
  <PresentationFormat>Custom</PresentationFormat>
  <Paragraphs>46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Gaegu Bold</vt:lpstr>
      <vt:lpstr>Dosis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Green Scrapbook Sustainability and Ecology Presentation</dc:title>
  <dc:creator>Montag £</dc:creator>
  <cp:lastModifiedBy>Montag £</cp:lastModifiedBy>
  <cp:revision>1</cp:revision>
  <dcterms:created xsi:type="dcterms:W3CDTF">2006-08-16T00:00:00Z</dcterms:created>
  <dcterms:modified xsi:type="dcterms:W3CDTF">2025-04-25T19:13:04Z</dcterms:modified>
  <dc:identifier>DAGlleGOTzo</dc:identifier>
</cp:coreProperties>
</file>